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0"/>
  </p:notesMasterIdLst>
  <p:sldIdLst>
    <p:sldId id="256" r:id="rId2"/>
    <p:sldId id="257" r:id="rId3"/>
    <p:sldId id="298" r:id="rId4"/>
    <p:sldId id="301" r:id="rId5"/>
    <p:sldId id="313" r:id="rId6"/>
    <p:sldId id="325" r:id="rId7"/>
    <p:sldId id="340" r:id="rId8"/>
    <p:sldId id="324" r:id="rId9"/>
    <p:sldId id="323" r:id="rId10"/>
    <p:sldId id="341" r:id="rId11"/>
    <p:sldId id="326" r:id="rId12"/>
    <p:sldId id="321" r:id="rId13"/>
    <p:sldId id="317" r:id="rId14"/>
    <p:sldId id="330" r:id="rId15"/>
    <p:sldId id="329" r:id="rId16"/>
    <p:sldId id="332" r:id="rId17"/>
    <p:sldId id="258" r:id="rId18"/>
    <p:sldId id="316" r:id="rId19"/>
    <p:sldId id="328" r:id="rId20"/>
    <p:sldId id="333" r:id="rId21"/>
    <p:sldId id="278" r:id="rId22"/>
    <p:sldId id="334" r:id="rId23"/>
    <p:sldId id="335" r:id="rId24"/>
    <p:sldId id="320" r:id="rId25"/>
    <p:sldId id="337" r:id="rId26"/>
    <p:sldId id="338" r:id="rId27"/>
    <p:sldId id="339" r:id="rId28"/>
    <p:sldId id="28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B833"/>
    <a:srgbClr val="874C1B"/>
    <a:srgbClr val="E7B288"/>
    <a:srgbClr val="207CA1"/>
    <a:srgbClr val="6A8F1D"/>
    <a:srgbClr val="74AC00"/>
    <a:srgbClr val="2E6C34"/>
    <a:srgbClr val="2372B5"/>
    <a:srgbClr val="8EDECD"/>
    <a:srgbClr val="CB12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2745" autoAdjust="0"/>
  </p:normalViewPr>
  <p:slideViewPr>
    <p:cSldViewPr snapToGrid="0">
      <p:cViewPr>
        <p:scale>
          <a:sx n="60" d="100"/>
          <a:sy n="60" d="100"/>
        </p:scale>
        <p:origin x="884"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4E84C-F1A9-40C4-8EF2-DADB63FFE7B7}" type="datetimeFigureOut">
              <a:rPr lang="en-US" smtClean="0"/>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B27F9-9613-4C2C-A62E-D53657D48BB3}" type="slidenum">
              <a:rPr lang="en-US" smtClean="0"/>
              <a:t>‹#›</a:t>
            </a:fld>
            <a:endParaRPr lang="en-US"/>
          </a:p>
        </p:txBody>
      </p:sp>
    </p:spTree>
    <p:extLst>
      <p:ext uri="{BB962C8B-B14F-4D97-AF65-F5344CB8AC3E}">
        <p14:creationId xmlns:p14="http://schemas.microsoft.com/office/powerpoint/2010/main" val="97535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B27F9-9613-4C2C-A62E-D53657D48BB3}" type="slidenum">
              <a:rPr lang="en-US" smtClean="0"/>
              <a:t>1</a:t>
            </a:fld>
            <a:endParaRPr lang="en-US"/>
          </a:p>
        </p:txBody>
      </p:sp>
    </p:spTree>
    <p:extLst>
      <p:ext uri="{BB962C8B-B14F-4D97-AF65-F5344CB8AC3E}">
        <p14:creationId xmlns:p14="http://schemas.microsoft.com/office/powerpoint/2010/main" val="110151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A8DD1-D997-0738-EBA0-CB413C06AB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5F3EBD-22C6-6FC2-BF9B-ABBDA0B640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6F0E7-EA5B-8713-11EE-AC6732F372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BE2D78-FC2A-97A5-EF0A-EEC4FBB84F1A}"/>
              </a:ext>
            </a:extLst>
          </p:cNvPr>
          <p:cNvSpPr>
            <a:spLocks noGrp="1"/>
          </p:cNvSpPr>
          <p:nvPr>
            <p:ph type="sldNum" sz="quarter" idx="5"/>
          </p:nvPr>
        </p:nvSpPr>
        <p:spPr/>
        <p:txBody>
          <a:bodyPr/>
          <a:lstStyle/>
          <a:p>
            <a:fld id="{FE2B27F9-9613-4C2C-A62E-D53657D48BB3}" type="slidenum">
              <a:rPr lang="en-US" smtClean="0"/>
              <a:t>22</a:t>
            </a:fld>
            <a:endParaRPr lang="en-US"/>
          </a:p>
        </p:txBody>
      </p:sp>
    </p:spTree>
    <p:extLst>
      <p:ext uri="{BB962C8B-B14F-4D97-AF65-F5344CB8AC3E}">
        <p14:creationId xmlns:p14="http://schemas.microsoft.com/office/powerpoint/2010/main" val="2102918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D30B4-D2E5-857A-79B3-50E28C348D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BB92B-307A-B95B-6C0B-C982F889A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D70BA-6F51-0B53-D21B-2DA066BEB632}"/>
              </a:ext>
            </a:extLst>
          </p:cNvPr>
          <p:cNvSpPr>
            <a:spLocks noGrp="1"/>
          </p:cNvSpPr>
          <p:nvPr>
            <p:ph type="body" idx="1"/>
          </p:nvPr>
        </p:nvSpPr>
        <p:spPr/>
        <p:txBody>
          <a:bodyPr/>
          <a:lstStyle/>
          <a:p>
            <a:r>
              <a:rPr lang="en-US" dirty="0" err="1"/>
              <a:t>iNaturalist</a:t>
            </a:r>
            <a:r>
              <a:rPr lang="en-US" dirty="0"/>
              <a:t> imagery data is often overlooked, but it has been used to study plant-pollinator interactions, feed behavior and prey types, species coloration like we saw earlier with the peregrine falcon study, habitat preferences, and more. </a:t>
            </a:r>
          </a:p>
        </p:txBody>
      </p:sp>
      <p:sp>
        <p:nvSpPr>
          <p:cNvPr id="4" name="Slide Number Placeholder 3">
            <a:extLst>
              <a:ext uri="{FF2B5EF4-FFF2-40B4-BE49-F238E27FC236}">
                <a16:creationId xmlns:a16="http://schemas.microsoft.com/office/drawing/2014/main" id="{EB180671-71EA-1734-357F-2153B2D86085}"/>
              </a:ext>
            </a:extLst>
          </p:cNvPr>
          <p:cNvSpPr>
            <a:spLocks noGrp="1"/>
          </p:cNvSpPr>
          <p:nvPr>
            <p:ph type="sldNum" sz="quarter" idx="5"/>
          </p:nvPr>
        </p:nvSpPr>
        <p:spPr/>
        <p:txBody>
          <a:bodyPr/>
          <a:lstStyle/>
          <a:p>
            <a:fld id="{FE2B27F9-9613-4C2C-A62E-D53657D48BB3}" type="slidenum">
              <a:rPr lang="en-US" smtClean="0"/>
              <a:t>23</a:t>
            </a:fld>
            <a:endParaRPr lang="en-US"/>
          </a:p>
        </p:txBody>
      </p:sp>
    </p:spTree>
    <p:extLst>
      <p:ext uri="{BB962C8B-B14F-4D97-AF65-F5344CB8AC3E}">
        <p14:creationId xmlns:p14="http://schemas.microsoft.com/office/powerpoint/2010/main" val="36466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were calculated from the articles that we retrieved through June 2023. Since then, the </a:t>
            </a:r>
            <a:r>
              <a:rPr lang="en-US" dirty="0" err="1"/>
              <a:t>iNaturalist</a:t>
            </a:r>
            <a:r>
              <a:rPr lang="en-US" dirty="0"/>
              <a:t> literature has grown. For instance, when I search “</a:t>
            </a:r>
            <a:r>
              <a:rPr lang="en-US" dirty="0" err="1"/>
              <a:t>iNaturalist</a:t>
            </a:r>
            <a:r>
              <a:rPr lang="en-US" dirty="0"/>
              <a:t>” on Google Scholar now, I am getting almost double the hits I did in 2023. </a:t>
            </a:r>
          </a:p>
        </p:txBody>
      </p:sp>
      <p:sp>
        <p:nvSpPr>
          <p:cNvPr id="4" name="Slide Number Placeholder 3"/>
          <p:cNvSpPr>
            <a:spLocks noGrp="1"/>
          </p:cNvSpPr>
          <p:nvPr>
            <p:ph type="sldNum" sz="quarter" idx="5"/>
          </p:nvPr>
        </p:nvSpPr>
        <p:spPr/>
        <p:txBody>
          <a:bodyPr/>
          <a:lstStyle/>
          <a:p>
            <a:fld id="{FE2B27F9-9613-4C2C-A62E-D53657D48BB3}" type="slidenum">
              <a:rPr lang="en-US" smtClean="0"/>
              <a:t>24</a:t>
            </a:fld>
            <a:endParaRPr lang="en-US"/>
          </a:p>
        </p:txBody>
      </p:sp>
    </p:spTree>
    <p:extLst>
      <p:ext uri="{BB962C8B-B14F-4D97-AF65-F5344CB8AC3E}">
        <p14:creationId xmlns:p14="http://schemas.microsoft.com/office/powerpoint/2010/main" val="240678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B27F9-9613-4C2C-A62E-D53657D48BB3}" type="slidenum">
              <a:rPr lang="en-US" smtClean="0"/>
              <a:t>2</a:t>
            </a:fld>
            <a:endParaRPr lang="en-US"/>
          </a:p>
        </p:txBody>
      </p:sp>
    </p:spTree>
    <p:extLst>
      <p:ext uri="{BB962C8B-B14F-4D97-AF65-F5344CB8AC3E}">
        <p14:creationId xmlns:p14="http://schemas.microsoft.com/office/powerpoint/2010/main" val="3253636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platform is very popular, with 3.8 million users and over 250 million observations!</a:t>
            </a:r>
          </a:p>
        </p:txBody>
      </p:sp>
      <p:sp>
        <p:nvSpPr>
          <p:cNvPr id="4" name="Slide Number Placeholder 3"/>
          <p:cNvSpPr>
            <a:spLocks noGrp="1"/>
          </p:cNvSpPr>
          <p:nvPr>
            <p:ph type="sldNum" sz="quarter" idx="5"/>
          </p:nvPr>
        </p:nvSpPr>
        <p:spPr/>
        <p:txBody>
          <a:bodyPr/>
          <a:lstStyle/>
          <a:p>
            <a:fld id="{FE2B27F9-9613-4C2C-A62E-D53657D48BB3}" type="slidenum">
              <a:rPr lang="en-US" smtClean="0"/>
              <a:t>3</a:t>
            </a:fld>
            <a:endParaRPr lang="en-US"/>
          </a:p>
        </p:txBody>
      </p:sp>
    </p:spTree>
    <p:extLst>
      <p:ext uri="{BB962C8B-B14F-4D97-AF65-F5344CB8AC3E}">
        <p14:creationId xmlns:p14="http://schemas.microsoft.com/office/powerpoint/2010/main" val="179011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iNaturalist</a:t>
            </a:r>
            <a:r>
              <a:rPr lang="en-US" dirty="0"/>
              <a:t> data becomes “Research Grade”, following appropriate licensing and data quality conditions, it is shared with the Global Biodiversity Information Facility. Researchers can use this to website to download the </a:t>
            </a:r>
            <a:r>
              <a:rPr lang="en-US" dirty="0" err="1"/>
              <a:t>iNaturalist</a:t>
            </a:r>
            <a:r>
              <a:rPr lang="en-US" dirty="0"/>
              <a:t> data and are provided a DOI to cite the dataset.</a:t>
            </a:r>
          </a:p>
        </p:txBody>
      </p:sp>
      <p:sp>
        <p:nvSpPr>
          <p:cNvPr id="4" name="Slide Number Placeholder 3"/>
          <p:cNvSpPr>
            <a:spLocks noGrp="1"/>
          </p:cNvSpPr>
          <p:nvPr>
            <p:ph type="sldNum" sz="quarter" idx="5"/>
          </p:nvPr>
        </p:nvSpPr>
        <p:spPr/>
        <p:txBody>
          <a:bodyPr/>
          <a:lstStyle/>
          <a:p>
            <a:fld id="{FE2B27F9-9613-4C2C-A62E-D53657D48BB3}" type="slidenum">
              <a:rPr lang="en-US" smtClean="0"/>
              <a:t>4</a:t>
            </a:fld>
            <a:endParaRPr lang="en-US"/>
          </a:p>
        </p:txBody>
      </p:sp>
    </p:spTree>
    <p:extLst>
      <p:ext uri="{BB962C8B-B14F-4D97-AF65-F5344CB8AC3E}">
        <p14:creationId xmlns:p14="http://schemas.microsoft.com/office/powerpoint/2010/main" val="2111843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B27F9-9613-4C2C-A62E-D53657D48BB3}" type="slidenum">
              <a:rPr lang="en-US" smtClean="0"/>
              <a:t>6</a:t>
            </a:fld>
            <a:endParaRPr lang="en-US"/>
          </a:p>
        </p:txBody>
      </p:sp>
    </p:spTree>
    <p:extLst>
      <p:ext uri="{BB962C8B-B14F-4D97-AF65-F5344CB8AC3E}">
        <p14:creationId xmlns:p14="http://schemas.microsoft.com/office/powerpoint/2010/main" val="2681814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B27F9-9613-4C2C-A62E-D53657D48BB3}" type="slidenum">
              <a:rPr lang="en-US" smtClean="0"/>
              <a:t>7</a:t>
            </a:fld>
            <a:endParaRPr lang="en-US"/>
          </a:p>
        </p:txBody>
      </p:sp>
    </p:spTree>
    <p:extLst>
      <p:ext uri="{BB962C8B-B14F-4D97-AF65-F5344CB8AC3E}">
        <p14:creationId xmlns:p14="http://schemas.microsoft.com/office/powerpoint/2010/main" val="386099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B27F9-9613-4C2C-A62E-D53657D48BB3}" type="slidenum">
              <a:rPr lang="en-US" smtClean="0"/>
              <a:t>10</a:t>
            </a:fld>
            <a:endParaRPr lang="en-US"/>
          </a:p>
        </p:txBody>
      </p:sp>
    </p:spTree>
    <p:extLst>
      <p:ext uri="{BB962C8B-B14F-4D97-AF65-F5344CB8AC3E}">
        <p14:creationId xmlns:p14="http://schemas.microsoft.com/office/powerpoint/2010/main" val="1549998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us many discussions to come up with the tags, and they were based on us reading dozens of articles to determine central themes. We decided to keep the topics broad to provide an overview of how </a:t>
            </a:r>
            <a:r>
              <a:rPr lang="en-US" dirty="0" err="1"/>
              <a:t>iNaturalist</a:t>
            </a:r>
            <a:r>
              <a:rPr lang="en-US" dirty="0"/>
              <a:t> is used in the literature, but within topics there was a variety of studies.</a:t>
            </a:r>
          </a:p>
        </p:txBody>
      </p:sp>
      <p:sp>
        <p:nvSpPr>
          <p:cNvPr id="4" name="Slide Number Placeholder 3"/>
          <p:cNvSpPr>
            <a:spLocks noGrp="1"/>
          </p:cNvSpPr>
          <p:nvPr>
            <p:ph type="sldNum" sz="quarter" idx="5"/>
          </p:nvPr>
        </p:nvSpPr>
        <p:spPr/>
        <p:txBody>
          <a:bodyPr/>
          <a:lstStyle/>
          <a:p>
            <a:fld id="{FE2B27F9-9613-4C2C-A62E-D53657D48BB3}" type="slidenum">
              <a:rPr lang="en-US" smtClean="0"/>
              <a:t>14</a:t>
            </a:fld>
            <a:endParaRPr lang="en-US"/>
          </a:p>
        </p:txBody>
      </p:sp>
    </p:spTree>
    <p:extLst>
      <p:ext uri="{BB962C8B-B14F-4D97-AF65-F5344CB8AC3E}">
        <p14:creationId xmlns:p14="http://schemas.microsoft.com/office/powerpoint/2010/main" val="3974416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B27F9-9613-4C2C-A62E-D53657D48BB3}" type="slidenum">
              <a:rPr lang="en-US" smtClean="0"/>
              <a:t>21</a:t>
            </a:fld>
            <a:endParaRPr lang="en-US"/>
          </a:p>
        </p:txBody>
      </p:sp>
    </p:spTree>
    <p:extLst>
      <p:ext uri="{BB962C8B-B14F-4D97-AF65-F5344CB8AC3E}">
        <p14:creationId xmlns:p14="http://schemas.microsoft.com/office/powerpoint/2010/main" val="2509254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605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159845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00735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BA41-EC5B-4197-BCC8-0FD2E523CD7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2003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2BA41-EC5B-4197-BCC8-0FD2E523CD7A}"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5108C-154A-4A5A-9C05-91A49A422B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81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72BA41-EC5B-4197-BCC8-0FD2E523CD7A}"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8617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72BA41-EC5B-4197-BCC8-0FD2E523CD7A}" type="datetimeFigureOut">
              <a:rPr lang="en-US" smtClean="0"/>
              <a:t>8/20/2025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53190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72BA41-EC5B-4197-BCC8-0FD2E523CD7A}" type="datetimeFigureOut">
              <a:rPr lang="en-US" smtClean="0"/>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01979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F72BA41-EC5B-4197-BCC8-0FD2E523CD7A}" type="datetimeFigureOut">
              <a:rPr lang="en-US" smtClean="0"/>
              <a:t>8/20/2025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65814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F72BA41-EC5B-4197-BCC8-0FD2E523CD7A}" type="datetimeFigureOut">
              <a:rPr lang="en-US" smtClean="0"/>
              <a:t>8/20/2025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E15108C-154A-4A5A-9C05-91A49A422BA7}" type="slidenum">
              <a:rPr lang="en-US" smtClean="0"/>
              <a:t>‹#›</a:t>
            </a:fld>
            <a:endParaRPr lang="en-US"/>
          </a:p>
        </p:txBody>
      </p:sp>
    </p:spTree>
    <p:extLst>
      <p:ext uri="{BB962C8B-B14F-4D97-AF65-F5344CB8AC3E}">
        <p14:creationId xmlns:p14="http://schemas.microsoft.com/office/powerpoint/2010/main" val="208356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2BA41-EC5B-4197-BCC8-0FD2E523CD7A}"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33856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F72BA41-EC5B-4197-BCC8-0FD2E523CD7A}" type="datetimeFigureOut">
              <a:rPr lang="en-US" smtClean="0"/>
              <a:pPr/>
              <a:t>8/20/2025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E15108C-154A-4A5A-9C05-91A49A422BA7}"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08160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tmp"/><Relationship Id="rId3" Type="http://schemas.openxmlformats.org/officeDocument/2006/relationships/image" Target="../media/image26.tmp"/><Relationship Id="rId7" Type="http://schemas.openxmlformats.org/officeDocument/2006/relationships/image" Target="../media/image30.tm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tmp"/><Relationship Id="rId11" Type="http://schemas.openxmlformats.org/officeDocument/2006/relationships/image" Target="../media/image34.tmp"/><Relationship Id="rId5" Type="http://schemas.openxmlformats.org/officeDocument/2006/relationships/image" Target="../media/image28.tmp"/><Relationship Id="rId10" Type="http://schemas.openxmlformats.org/officeDocument/2006/relationships/image" Target="../media/image33.tmp"/><Relationship Id="rId4" Type="http://schemas.openxmlformats.org/officeDocument/2006/relationships/image" Target="../media/image27.tmp"/><Relationship Id="rId9" Type="http://schemas.openxmlformats.org/officeDocument/2006/relationships/image" Target="../media/image32.tmp"/></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38.tmp"/><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image" Target="../media/image37.tmp"/><Relationship Id="rId16"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tmp"/><Relationship Id="rId9" Type="http://schemas.openxmlformats.org/officeDocument/2006/relationships/image" Target="../media/image44.png"/><Relationship Id="rId14" Type="http://schemas.openxmlformats.org/officeDocument/2006/relationships/image" Target="../media/image49.sv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notesSlide" Target="../notesSlides/notesSlide8.xml"/><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68.tmp"/><Relationship Id="rId4" Type="http://schemas.openxmlformats.org/officeDocument/2006/relationships/image" Target="../media/image67.tmp"/></Relationships>
</file>

<file path=ppt/slides/_rels/slide1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image" Target="../media/image73.jpeg"/><Relationship Id="rId7" Type="http://schemas.openxmlformats.org/officeDocument/2006/relationships/image" Target="../media/image77.svg"/><Relationship Id="rId12"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5" Type="http://schemas.openxmlformats.org/officeDocument/2006/relationships/image" Target="../media/image8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2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s>
</file>

<file path=ppt/slides/_rels/slide23.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6.tm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5.tmp"/><Relationship Id="rId5" Type="http://schemas.openxmlformats.org/officeDocument/2006/relationships/image" Target="../media/image94.tmp"/><Relationship Id="rId4" Type="http://schemas.openxmlformats.org/officeDocument/2006/relationships/image" Target="../media/image93.jpeg"/></Relationships>
</file>

<file path=ppt/slides/_rels/slide24.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slides/_rels/slide2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13.jpg"/><Relationship Id="rId4" Type="http://schemas.openxmlformats.org/officeDocument/2006/relationships/image" Target="../media/image112.jpeg"/></Relationships>
</file>

<file path=ppt/slides/_rels/slide3.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tmp"/><Relationship Id="rId4" Type="http://schemas.openxmlformats.org/officeDocument/2006/relationships/image" Target="../media/image9.tmp"/></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tmp"/><Relationship Id="rId4" Type="http://schemas.openxmlformats.org/officeDocument/2006/relationships/image" Target="../media/image14.tmp"/></Relationships>
</file>

<file path=ppt/slides/_rels/slide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tmp"/><Relationship Id="rId4" Type="http://schemas.openxmlformats.org/officeDocument/2006/relationships/image" Target="../media/image17.tmp"/></Relationships>
</file>

<file path=ppt/slides/_rels/slide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tmp"/><Relationship Id="rId1" Type="http://schemas.openxmlformats.org/officeDocument/2006/relationships/slideLayout" Target="../slideLayouts/slideLayout7.xml"/><Relationship Id="rId5" Type="http://schemas.openxmlformats.org/officeDocument/2006/relationships/image" Target="../media/image25.tmp"/><Relationship Id="rId4" Type="http://schemas.openxmlformats.org/officeDocument/2006/relationships/image" Target="../media/image24.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B1F2-6840-284B-E8CE-B6FC9358243C}"/>
              </a:ext>
            </a:extLst>
          </p:cNvPr>
          <p:cNvSpPr>
            <a:spLocks noGrp="1"/>
          </p:cNvSpPr>
          <p:nvPr>
            <p:ph type="ctrTitle"/>
          </p:nvPr>
        </p:nvSpPr>
        <p:spPr>
          <a:xfrm>
            <a:off x="6073228" y="1436260"/>
            <a:ext cx="5415521" cy="2706098"/>
          </a:xfrm>
        </p:spPr>
        <p:txBody>
          <a:bodyPr>
            <a:noAutofit/>
          </a:bodyPr>
          <a:lstStyle/>
          <a:p>
            <a:pPr>
              <a:lnSpc>
                <a:spcPct val="90000"/>
              </a:lnSpc>
            </a:pPr>
            <a:r>
              <a:rPr lang="en-US" sz="4400" dirty="0"/>
              <a:t>A comprehensive literature review on the use of </a:t>
            </a:r>
            <a:r>
              <a:rPr lang="en-US" sz="4400" dirty="0" err="1"/>
              <a:t>iNaturalist</a:t>
            </a:r>
            <a:r>
              <a:rPr lang="en-US" sz="4400" dirty="0"/>
              <a:t> data in scientific research</a:t>
            </a:r>
          </a:p>
        </p:txBody>
      </p:sp>
      <p:sp>
        <p:nvSpPr>
          <p:cNvPr id="3" name="Subtitle 2">
            <a:extLst>
              <a:ext uri="{FF2B5EF4-FFF2-40B4-BE49-F238E27FC236}">
                <a16:creationId xmlns:a16="http://schemas.microsoft.com/office/drawing/2014/main" id="{4F93C466-9C6B-89DC-76F7-AD5FBD397FBA}"/>
              </a:ext>
            </a:extLst>
          </p:cNvPr>
          <p:cNvSpPr>
            <a:spLocks noGrp="1"/>
          </p:cNvSpPr>
          <p:nvPr>
            <p:ph type="subTitle" idx="1"/>
          </p:nvPr>
        </p:nvSpPr>
        <p:spPr>
          <a:xfrm>
            <a:off x="6073229" y="4397230"/>
            <a:ext cx="5415521" cy="2460770"/>
          </a:xfrm>
        </p:spPr>
        <p:txBody>
          <a:bodyPr>
            <a:normAutofit/>
          </a:bodyPr>
          <a:lstStyle/>
          <a:p>
            <a:r>
              <a:rPr lang="en-US" b="1" dirty="0">
                <a:solidFill>
                  <a:schemeClr val="tx1">
                    <a:lumMod val="95000"/>
                    <a:lumOff val="5000"/>
                  </a:schemeClr>
                </a:solidFill>
              </a:rPr>
              <a:t>Brittany M. Mason </a:t>
            </a:r>
            <a:r>
              <a:rPr lang="en-US" dirty="0">
                <a:solidFill>
                  <a:schemeClr val="tx1">
                    <a:lumMod val="95000"/>
                    <a:lumOff val="5000"/>
                  </a:schemeClr>
                </a:solidFill>
              </a:rPr>
              <a:t>and Corey T. Callaghan</a:t>
            </a:r>
          </a:p>
        </p:txBody>
      </p:sp>
      <p:pic>
        <p:nvPicPr>
          <p:cNvPr id="9" name="Picture 8" descr="An owl sitting in a tree&#10;&#10;Description automatically generated">
            <a:extLst>
              <a:ext uri="{FF2B5EF4-FFF2-40B4-BE49-F238E27FC236}">
                <a16:creationId xmlns:a16="http://schemas.microsoft.com/office/drawing/2014/main" id="{E31E6EB8-61A8-B49F-41DE-A10B996A7D31}"/>
              </a:ext>
            </a:extLst>
          </p:cNvPr>
          <p:cNvPicPr>
            <a:picLocks noChangeAspect="1"/>
          </p:cNvPicPr>
          <p:nvPr/>
        </p:nvPicPr>
        <p:blipFill>
          <a:blip r:embed="rId3">
            <a:extLst>
              <a:ext uri="{28A0092B-C50C-407E-A947-70E740481C1C}">
                <a14:useLocalDpi xmlns:a14="http://schemas.microsoft.com/office/drawing/2010/main" val="0"/>
              </a:ext>
            </a:extLst>
          </a:blip>
          <a:srcRect l="21123" r="22104"/>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pic>
        <p:nvPicPr>
          <p:cNvPr id="10" name="Picture 9" descr="A green planet with trees and animals&#10;&#10;Description automatically generated">
            <a:extLst>
              <a:ext uri="{FF2B5EF4-FFF2-40B4-BE49-F238E27FC236}">
                <a16:creationId xmlns:a16="http://schemas.microsoft.com/office/drawing/2014/main" id="{7C0A4A47-5C18-B6A6-1C89-B90972F81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9276" y="138671"/>
            <a:ext cx="1158945" cy="1170153"/>
          </a:xfrm>
          <a:prstGeom prst="rect">
            <a:avLst/>
          </a:prstGeom>
        </p:spPr>
      </p:pic>
      <p:pic>
        <p:nvPicPr>
          <p:cNvPr id="5" name="Picture 4" descr="A blue and orange logo&#10;&#10;Description automatically generated">
            <a:extLst>
              <a:ext uri="{FF2B5EF4-FFF2-40B4-BE49-F238E27FC236}">
                <a16:creationId xmlns:a16="http://schemas.microsoft.com/office/drawing/2014/main" id="{A11C9B7A-E1D4-A98D-87B4-773C65A854BB}"/>
              </a:ext>
            </a:extLst>
          </p:cNvPr>
          <p:cNvPicPr>
            <a:picLocks noChangeAspect="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881743" y="451436"/>
            <a:ext cx="1720943" cy="571592"/>
          </a:xfrm>
          <a:prstGeom prst="rect">
            <a:avLst/>
          </a:prstGeom>
        </p:spPr>
      </p:pic>
    </p:spTree>
    <p:extLst>
      <p:ext uri="{BB962C8B-B14F-4D97-AF65-F5344CB8AC3E}">
        <p14:creationId xmlns:p14="http://schemas.microsoft.com/office/powerpoint/2010/main" val="1322962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ext&#10;&#10;AI-generated content may be incorrect.">
            <a:extLst>
              <a:ext uri="{FF2B5EF4-FFF2-40B4-BE49-F238E27FC236}">
                <a16:creationId xmlns:a16="http://schemas.microsoft.com/office/drawing/2014/main" id="{B96F3CD6-F677-AFB9-7338-7468831B6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79" y="326401"/>
            <a:ext cx="6283842" cy="1336050"/>
          </a:xfrm>
          <a:prstGeom prst="rect">
            <a:avLst/>
          </a:prstGeom>
          <a:effectLst>
            <a:outerShdw blurRad="50800" dist="38100" dir="8100000" algn="tr" rotWithShape="0">
              <a:prstClr val="black">
                <a:alpha val="40000"/>
              </a:prstClr>
            </a:outerShdw>
          </a:effectLst>
        </p:spPr>
      </p:pic>
      <p:pic>
        <p:nvPicPr>
          <p:cNvPr id="7" name="Picture 6" descr="A white background with black text&#10;&#10;AI-generated content may be incorrect.">
            <a:extLst>
              <a:ext uri="{FF2B5EF4-FFF2-40B4-BE49-F238E27FC236}">
                <a16:creationId xmlns:a16="http://schemas.microsoft.com/office/drawing/2014/main" id="{0D3595E6-5C30-7D25-D88C-3C7DE136F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679" y="3554246"/>
            <a:ext cx="5816994" cy="1040740"/>
          </a:xfrm>
          <a:prstGeom prst="rect">
            <a:avLst/>
          </a:prstGeom>
          <a:effectLst>
            <a:outerShdw blurRad="50800" dist="38100" dir="8100000" algn="tr" rotWithShape="0">
              <a:prstClr val="black">
                <a:alpha val="40000"/>
              </a:prstClr>
            </a:outerShdw>
          </a:effectLst>
        </p:spPr>
      </p:pic>
      <p:pic>
        <p:nvPicPr>
          <p:cNvPr id="9" name="Picture 8" descr="A screenshot of a computer&#10;&#10;AI-generated content may be incorrect.">
            <a:extLst>
              <a:ext uri="{FF2B5EF4-FFF2-40B4-BE49-F238E27FC236}">
                <a16:creationId xmlns:a16="http://schemas.microsoft.com/office/drawing/2014/main" id="{CB371DB5-AA1A-6DA6-07A1-82CAAD8FE4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702" y="2188444"/>
            <a:ext cx="3751185" cy="929642"/>
          </a:xfrm>
          <a:prstGeom prst="rect">
            <a:avLst/>
          </a:prstGeom>
          <a:effectLst>
            <a:outerShdw blurRad="50800" dist="38100" dir="8100000" algn="tr" rotWithShape="0">
              <a:prstClr val="black">
                <a:alpha val="40000"/>
              </a:prstClr>
            </a:outerShdw>
          </a:effectLst>
        </p:spPr>
      </p:pic>
      <p:pic>
        <p:nvPicPr>
          <p:cNvPr id="11" name="Picture 10" descr="A screenshot of a computer&#10;&#10;AI-generated content may be incorrect.">
            <a:extLst>
              <a:ext uri="{FF2B5EF4-FFF2-40B4-BE49-F238E27FC236}">
                <a16:creationId xmlns:a16="http://schemas.microsoft.com/office/drawing/2014/main" id="{0AC205BE-A916-C765-AEE7-95F234E113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1854" y="326401"/>
            <a:ext cx="5292153" cy="1373629"/>
          </a:xfrm>
          <a:prstGeom prst="rect">
            <a:avLst/>
          </a:prstGeom>
          <a:effectLst>
            <a:outerShdw blurRad="50800" dist="38100" dir="8100000" algn="tr" rotWithShape="0">
              <a:prstClr val="black">
                <a:alpha val="40000"/>
              </a:prstClr>
            </a:outerShdw>
          </a:effectLst>
        </p:spPr>
      </p:pic>
      <p:pic>
        <p:nvPicPr>
          <p:cNvPr id="13" name="Picture 12" descr="A close up of a sign&#10;&#10;AI-generated content may be incorrect.">
            <a:extLst>
              <a:ext uri="{FF2B5EF4-FFF2-40B4-BE49-F238E27FC236}">
                <a16:creationId xmlns:a16="http://schemas.microsoft.com/office/drawing/2014/main" id="{D9B9A0D3-8C03-8DFB-C565-A4EE292D59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702" y="5142245"/>
            <a:ext cx="5817986" cy="897765"/>
          </a:xfrm>
          <a:prstGeom prst="rect">
            <a:avLst/>
          </a:prstGeom>
          <a:effectLst>
            <a:outerShdw blurRad="50800" dist="38100" dir="8100000" algn="tr" rotWithShape="0">
              <a:prstClr val="black">
                <a:alpha val="40000"/>
              </a:prstClr>
            </a:outerShdw>
          </a:effectLst>
        </p:spPr>
      </p:pic>
      <p:pic>
        <p:nvPicPr>
          <p:cNvPr id="5" name="Picture 4" descr="A close-up of a white background&#10;&#10;AI-generated content may be incorrect.">
            <a:extLst>
              <a:ext uri="{FF2B5EF4-FFF2-40B4-BE49-F238E27FC236}">
                <a16:creationId xmlns:a16="http://schemas.microsoft.com/office/drawing/2014/main" id="{5E3ADE61-B7E4-3879-DDA7-25030305E8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8009" y="1998042"/>
            <a:ext cx="4002555" cy="1276723"/>
          </a:xfrm>
          <a:prstGeom prst="rect">
            <a:avLst/>
          </a:prstGeom>
          <a:effectLst>
            <a:outerShdw blurRad="50800" dist="38100" dir="8100000" algn="tr" rotWithShape="0">
              <a:prstClr val="black">
                <a:alpha val="40000"/>
              </a:prstClr>
            </a:outerShdw>
          </a:effectLst>
        </p:spPr>
      </p:pic>
      <p:pic>
        <p:nvPicPr>
          <p:cNvPr id="15" name="Picture 14" descr="A white background with black text&#10;&#10;AI-generated content may be incorrect.">
            <a:extLst>
              <a:ext uri="{FF2B5EF4-FFF2-40B4-BE49-F238E27FC236}">
                <a16:creationId xmlns:a16="http://schemas.microsoft.com/office/drawing/2014/main" id="{5F26A606-5673-1E52-2D4A-0E98CE2C46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54531" y="1998042"/>
            <a:ext cx="2345860" cy="1303932"/>
          </a:xfrm>
          <a:prstGeom prst="rect">
            <a:avLst/>
          </a:prstGeom>
          <a:effectLst>
            <a:outerShdw blurRad="50800" dist="38100" dir="8100000" algn="tr" rotWithShape="0">
              <a:prstClr val="black">
                <a:alpha val="40000"/>
              </a:prstClr>
            </a:outerShdw>
          </a:effectLst>
        </p:spPr>
      </p:pic>
      <p:pic>
        <p:nvPicPr>
          <p:cNvPr id="19" name="Picture 18" descr="A close-up of a white background&#10;&#10;AI-generated content may be incorrect.">
            <a:extLst>
              <a:ext uri="{FF2B5EF4-FFF2-40B4-BE49-F238E27FC236}">
                <a16:creationId xmlns:a16="http://schemas.microsoft.com/office/drawing/2014/main" id="{F04213F8-B794-E2DE-C98F-80DBEA4B91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68903" y="4917132"/>
            <a:ext cx="5665104" cy="1164691"/>
          </a:xfrm>
          <a:prstGeom prst="rect">
            <a:avLst/>
          </a:prstGeom>
          <a:effectLst>
            <a:outerShdw blurRad="50800" dist="38100" dir="8100000" algn="tr" rotWithShape="0">
              <a:prstClr val="black">
                <a:alpha val="40000"/>
              </a:prstClr>
            </a:outerShdw>
          </a:effectLst>
        </p:spPr>
      </p:pic>
      <p:pic>
        <p:nvPicPr>
          <p:cNvPr id="17" name="Picture 16" descr="A white background with black text&#10;&#10;AI-generated content may be incorrect.">
            <a:extLst>
              <a:ext uri="{FF2B5EF4-FFF2-40B4-BE49-F238E27FC236}">
                <a16:creationId xmlns:a16="http://schemas.microsoft.com/office/drawing/2014/main" id="{9EBDFE97-FD26-5D98-E449-5F81ABBE35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8902" y="3439097"/>
            <a:ext cx="5665105" cy="123257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139317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3A8C1911-D2C7-F655-2FDE-F331DF3AEFA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86126F9-A537-BC6C-2063-3D25A3CB1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2091CD7-4484-48CA-2107-94491CAFE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692C2A03-CFAA-BE06-E1E1-98A1B29933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ollage of insects and animals&#10;&#10;AI-generated content may be incorrect.">
            <a:extLst>
              <a:ext uri="{FF2B5EF4-FFF2-40B4-BE49-F238E27FC236}">
                <a16:creationId xmlns:a16="http://schemas.microsoft.com/office/drawing/2014/main" id="{A4A6E36F-52D2-A943-9545-17F6DCECB039}"/>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5412" b="933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152E421-5813-F1FB-4047-3FDDA1B0AB3F}"/>
              </a:ext>
            </a:extLst>
          </p:cNvPr>
          <p:cNvSpPr>
            <a:spLocks noGrp="1"/>
          </p:cNvSpPr>
          <p:nvPr>
            <p:ph type="title"/>
          </p:nvPr>
        </p:nvSpPr>
        <p:spPr>
          <a:xfrm>
            <a:off x="1097280" y="758952"/>
            <a:ext cx="10688320" cy="3566160"/>
          </a:xfrm>
        </p:spPr>
        <p:txBody>
          <a:bodyPr vert="horz" lIns="91440" tIns="45720" rIns="91440" bIns="45720" rtlCol="0" anchor="b">
            <a:normAutofit/>
          </a:bodyPr>
          <a:lstStyle/>
          <a:p>
            <a:r>
              <a:rPr lang="en-US" sz="8000" dirty="0">
                <a:solidFill>
                  <a:srgbClr val="FFFFFF"/>
                </a:solidFill>
              </a:rPr>
              <a:t>Quantitative look at </a:t>
            </a:r>
            <a:r>
              <a:rPr lang="en-US" sz="8000" dirty="0" err="1">
                <a:solidFill>
                  <a:srgbClr val="FFFFFF"/>
                </a:solidFill>
              </a:rPr>
              <a:t>iNaturalist</a:t>
            </a:r>
            <a:r>
              <a:rPr lang="en-US" sz="8000" dirty="0">
                <a:solidFill>
                  <a:srgbClr val="FFFFFF"/>
                </a:solidFill>
              </a:rPr>
              <a:t> data usage</a:t>
            </a:r>
          </a:p>
        </p:txBody>
      </p:sp>
      <p:cxnSp>
        <p:nvCxnSpPr>
          <p:cNvPr id="15" name="Straight Connector 14">
            <a:extLst>
              <a:ext uri="{FF2B5EF4-FFF2-40B4-BE49-F238E27FC236}">
                <a16:creationId xmlns:a16="http://schemas.microsoft.com/office/drawing/2014/main" id="{77418F65-9A43-AC73-268C-9A2DB7CD21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F05DAF1-A807-674C-CF53-101CCC059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212E2DFA-14C8-1014-998E-0B45C0B71B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67362993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ebsite&#10;&#10;AI-generated content may be incorrect.">
            <a:extLst>
              <a:ext uri="{FF2B5EF4-FFF2-40B4-BE49-F238E27FC236}">
                <a16:creationId xmlns:a16="http://schemas.microsoft.com/office/drawing/2014/main" id="{5DCAD4AD-1E7A-F80C-2B05-ABAE8EFD364D}"/>
              </a:ext>
            </a:extLst>
          </p:cNvPr>
          <p:cNvPicPr>
            <a:picLocks noChangeAspect="1"/>
          </p:cNvPicPr>
          <p:nvPr/>
        </p:nvPicPr>
        <p:blipFill>
          <a:blip r:embed="rId2">
            <a:extLst>
              <a:ext uri="{28A0092B-C50C-407E-A947-70E740481C1C}">
                <a14:useLocalDpi xmlns:a14="http://schemas.microsoft.com/office/drawing/2010/main" val="0"/>
              </a:ext>
            </a:extLst>
          </a:blip>
          <a:srcRect t="1476"/>
          <a:stretch/>
        </p:blipFill>
        <p:spPr>
          <a:xfrm>
            <a:off x="1137916" y="317167"/>
            <a:ext cx="7174293" cy="5666689"/>
          </a:xfrm>
          <a:prstGeom prst="rect">
            <a:avLst/>
          </a:prstGeom>
          <a:effectLst>
            <a:outerShdw blurRad="50800" dist="38100" dir="8100000" algn="tr" rotWithShape="0">
              <a:prstClr val="black">
                <a:alpha val="40000"/>
              </a:prstClr>
            </a:outerShdw>
          </a:effectLst>
        </p:spPr>
      </p:pic>
      <p:pic>
        <p:nvPicPr>
          <p:cNvPr id="11" name="Picture 10" descr="A qr code on a white background&#10;&#10;AI-generated content may be incorrect.">
            <a:extLst>
              <a:ext uri="{FF2B5EF4-FFF2-40B4-BE49-F238E27FC236}">
                <a16:creationId xmlns:a16="http://schemas.microsoft.com/office/drawing/2014/main" id="{F9CADCE0-79CD-ADE6-D545-9DC6D755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4171" y="2579012"/>
            <a:ext cx="2413605" cy="2413605"/>
          </a:xfrm>
          <a:prstGeom prst="roundRect">
            <a:avLst/>
          </a:prstGeom>
          <a:ln w="190500">
            <a:solidFill>
              <a:srgbClr val="6A8F1D"/>
            </a:solidFill>
          </a:ln>
        </p:spPr>
      </p:pic>
      <p:sp>
        <p:nvSpPr>
          <p:cNvPr id="13" name="Title 1">
            <a:extLst>
              <a:ext uri="{FF2B5EF4-FFF2-40B4-BE49-F238E27FC236}">
                <a16:creationId xmlns:a16="http://schemas.microsoft.com/office/drawing/2014/main" id="{2D971961-2594-CDBD-15F5-A9013635DF7E}"/>
              </a:ext>
            </a:extLst>
          </p:cNvPr>
          <p:cNvSpPr txBox="1">
            <a:spLocks/>
          </p:cNvSpPr>
          <p:nvPr/>
        </p:nvSpPr>
        <p:spPr>
          <a:xfrm>
            <a:off x="9155267" y="1537242"/>
            <a:ext cx="2009811" cy="59013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800" b="1" dirty="0">
                <a:solidFill>
                  <a:schemeClr val="accent1">
                    <a:lumMod val="50000"/>
                  </a:schemeClr>
                </a:solidFill>
              </a:rPr>
              <a:t>QR code to the full paper</a:t>
            </a:r>
          </a:p>
        </p:txBody>
      </p:sp>
    </p:spTree>
    <p:extLst>
      <p:ext uri="{BB962C8B-B14F-4D97-AF65-F5344CB8AC3E}">
        <p14:creationId xmlns:p14="http://schemas.microsoft.com/office/powerpoint/2010/main" val="1442545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66095F31-8A08-F444-0BB3-E810AEDCB2F1}"/>
              </a:ext>
            </a:extLst>
          </p:cNvPr>
          <p:cNvSpPr/>
          <p:nvPr/>
        </p:nvSpPr>
        <p:spPr>
          <a:xfrm>
            <a:off x="4635394" y="1539812"/>
            <a:ext cx="3558490" cy="4125590"/>
          </a:xfrm>
          <a:prstGeom prst="roundRect">
            <a:avLst>
              <a:gd name="adj" fmla="val 7396"/>
            </a:avLst>
          </a:prstGeom>
          <a:solidFill>
            <a:schemeClr val="bg1"/>
          </a:solidFill>
          <a:ln w="28575">
            <a:solidFill>
              <a:schemeClr val="tx1">
                <a:lumMod val="65000"/>
                <a:lumOff val="3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1D1D5301-3E1C-5A0E-7F83-F342C49AA139}"/>
              </a:ext>
            </a:extLst>
          </p:cNvPr>
          <p:cNvSpPr/>
          <p:nvPr/>
        </p:nvSpPr>
        <p:spPr>
          <a:xfrm>
            <a:off x="9097669" y="1516322"/>
            <a:ext cx="2852932" cy="4125590"/>
          </a:xfrm>
          <a:prstGeom prst="roundRect">
            <a:avLst>
              <a:gd name="adj" fmla="val 7396"/>
            </a:avLst>
          </a:prstGeom>
          <a:solidFill>
            <a:schemeClr val="bg1"/>
          </a:solidFill>
          <a:ln w="28575">
            <a:solidFill>
              <a:schemeClr val="tx1">
                <a:lumMod val="65000"/>
                <a:lumOff val="3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E73C165-4E93-CA0C-B4AA-04653161FEB7}"/>
              </a:ext>
            </a:extLst>
          </p:cNvPr>
          <p:cNvSpPr/>
          <p:nvPr/>
        </p:nvSpPr>
        <p:spPr>
          <a:xfrm>
            <a:off x="177800" y="1516322"/>
            <a:ext cx="3495149" cy="4125590"/>
          </a:xfrm>
          <a:prstGeom prst="roundRect">
            <a:avLst>
              <a:gd name="adj" fmla="val 7396"/>
            </a:avLst>
          </a:prstGeom>
          <a:solidFill>
            <a:schemeClr val="bg1"/>
          </a:solidFill>
          <a:ln w="28575">
            <a:solidFill>
              <a:schemeClr val="tx1">
                <a:lumMod val="65000"/>
                <a:lumOff val="3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5E83F79-615C-9AA6-0E0A-3F8672DADAD8}"/>
              </a:ext>
            </a:extLst>
          </p:cNvPr>
          <p:cNvSpPr txBox="1">
            <a:spLocks/>
          </p:cNvSpPr>
          <p:nvPr/>
        </p:nvSpPr>
        <p:spPr>
          <a:xfrm>
            <a:off x="838200" y="236060"/>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endParaRPr lang="en-US" sz="4000" dirty="0"/>
          </a:p>
        </p:txBody>
      </p:sp>
      <p:sp>
        <p:nvSpPr>
          <p:cNvPr id="5" name="Title 1">
            <a:extLst>
              <a:ext uri="{FF2B5EF4-FFF2-40B4-BE49-F238E27FC236}">
                <a16:creationId xmlns:a16="http://schemas.microsoft.com/office/drawing/2014/main" id="{93A90A19-B39C-30A3-8291-2218973AED55}"/>
              </a:ext>
            </a:extLst>
          </p:cNvPr>
          <p:cNvSpPr txBox="1">
            <a:spLocks/>
          </p:cNvSpPr>
          <p:nvPr/>
        </p:nvSpPr>
        <p:spPr>
          <a:xfrm>
            <a:off x="838200" y="455237"/>
            <a:ext cx="10325000" cy="1442463"/>
          </a:xfrm>
          <a:prstGeom prst="rect">
            <a:avLst/>
          </a:prstGeom>
        </p:spPr>
        <p:txBody>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US" b="1" dirty="0">
                <a:solidFill>
                  <a:schemeClr val="tx1"/>
                </a:solidFill>
              </a:rPr>
              <a:t>Methods: </a:t>
            </a:r>
            <a:r>
              <a:rPr lang="en-US" dirty="0">
                <a:solidFill>
                  <a:schemeClr val="tx1"/>
                </a:solidFill>
              </a:rPr>
              <a:t>Obtaining and Sorting Articles</a:t>
            </a:r>
          </a:p>
        </p:txBody>
      </p:sp>
      <p:sp>
        <p:nvSpPr>
          <p:cNvPr id="6" name="TextBox 5">
            <a:extLst>
              <a:ext uri="{FF2B5EF4-FFF2-40B4-BE49-F238E27FC236}">
                <a16:creationId xmlns:a16="http://schemas.microsoft.com/office/drawing/2014/main" id="{C4D51DCC-6C4F-4541-7869-67C81510331D}"/>
              </a:ext>
            </a:extLst>
          </p:cNvPr>
          <p:cNvSpPr txBox="1"/>
          <p:nvPr/>
        </p:nvSpPr>
        <p:spPr>
          <a:xfrm>
            <a:off x="892090" y="2125362"/>
            <a:ext cx="1117998" cy="341632"/>
          </a:xfrm>
          <a:prstGeom prst="rect">
            <a:avLst/>
          </a:prstGeom>
          <a:noFill/>
        </p:spPr>
        <p:txBody>
          <a:bodyPr wrap="none" rtlCol="0">
            <a:spAutoFit/>
          </a:bodyPr>
          <a:lstStyle/>
          <a:p>
            <a:r>
              <a:rPr lang="en-US" sz="1620" dirty="0" err="1"/>
              <a:t>iNaturalist</a:t>
            </a:r>
            <a:endParaRPr lang="en-US" sz="1620" dirty="0"/>
          </a:p>
        </p:txBody>
      </p:sp>
      <p:sp>
        <p:nvSpPr>
          <p:cNvPr id="7" name="Arrow: Down 6">
            <a:extLst>
              <a:ext uri="{FF2B5EF4-FFF2-40B4-BE49-F238E27FC236}">
                <a16:creationId xmlns:a16="http://schemas.microsoft.com/office/drawing/2014/main" id="{1F9A6571-8107-8A61-6FCE-49444CECE5B5}"/>
              </a:ext>
            </a:extLst>
          </p:cNvPr>
          <p:cNvSpPr/>
          <p:nvPr/>
        </p:nvSpPr>
        <p:spPr>
          <a:xfrm>
            <a:off x="1802910" y="2626824"/>
            <a:ext cx="244928" cy="332399"/>
          </a:xfrm>
          <a:prstGeom prst="downArrow">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a:p>
        </p:txBody>
      </p:sp>
      <p:pic>
        <p:nvPicPr>
          <p:cNvPr id="8" name="Picture 7" descr="A black letter s and a white background&#10;&#10;Description automatically generated">
            <a:extLst>
              <a:ext uri="{FF2B5EF4-FFF2-40B4-BE49-F238E27FC236}">
                <a16:creationId xmlns:a16="http://schemas.microsoft.com/office/drawing/2014/main" id="{D69586BD-E5FF-3D2E-1005-EC4C96987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13" y="4735594"/>
            <a:ext cx="3113983" cy="501054"/>
          </a:xfrm>
          <a:prstGeom prst="rect">
            <a:avLst/>
          </a:prstGeom>
        </p:spPr>
      </p:pic>
      <p:pic>
        <p:nvPicPr>
          <p:cNvPr id="9" name="Picture 8" descr="A close-up of a flower&#10;&#10;Description automatically generated">
            <a:extLst>
              <a:ext uri="{FF2B5EF4-FFF2-40B4-BE49-F238E27FC236}">
                <a16:creationId xmlns:a16="http://schemas.microsoft.com/office/drawing/2014/main" id="{A23D1BFE-7A39-B250-5650-F973BFEFD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92" y="3721676"/>
            <a:ext cx="2669788" cy="942031"/>
          </a:xfrm>
          <a:prstGeom prst="rect">
            <a:avLst/>
          </a:prstGeom>
        </p:spPr>
      </p:pic>
      <p:pic>
        <p:nvPicPr>
          <p:cNvPr id="10" name="Picture 9" descr="A red and grey letters&#10;&#10;Description automatically generated">
            <a:extLst>
              <a:ext uri="{FF2B5EF4-FFF2-40B4-BE49-F238E27FC236}">
                <a16:creationId xmlns:a16="http://schemas.microsoft.com/office/drawing/2014/main" id="{0EBC88E7-AC66-CC59-13A5-DAF20380C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281" y="3126619"/>
            <a:ext cx="3049215" cy="557594"/>
          </a:xfrm>
          <a:prstGeom prst="rect">
            <a:avLst/>
          </a:prstGeom>
        </p:spPr>
      </p:pic>
      <p:sp>
        <p:nvSpPr>
          <p:cNvPr id="11" name="Arrow: Down 10">
            <a:extLst>
              <a:ext uri="{FF2B5EF4-FFF2-40B4-BE49-F238E27FC236}">
                <a16:creationId xmlns:a16="http://schemas.microsoft.com/office/drawing/2014/main" id="{68A8D73B-FB34-2EFB-E750-0BEF2AD944F7}"/>
              </a:ext>
            </a:extLst>
          </p:cNvPr>
          <p:cNvSpPr/>
          <p:nvPr/>
        </p:nvSpPr>
        <p:spPr>
          <a:xfrm rot="16200000">
            <a:off x="3865814" y="3118654"/>
            <a:ext cx="663162" cy="679091"/>
          </a:xfrm>
          <a:prstGeom prst="downArrow">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2" name="TextBox 11">
            <a:extLst>
              <a:ext uri="{FF2B5EF4-FFF2-40B4-BE49-F238E27FC236}">
                <a16:creationId xmlns:a16="http://schemas.microsoft.com/office/drawing/2014/main" id="{0A3A27D1-C066-2B50-A15C-F5342618D6F2}"/>
              </a:ext>
            </a:extLst>
          </p:cNvPr>
          <p:cNvSpPr txBox="1"/>
          <p:nvPr/>
        </p:nvSpPr>
        <p:spPr>
          <a:xfrm>
            <a:off x="5081710" y="1784588"/>
            <a:ext cx="2665858" cy="400110"/>
          </a:xfrm>
          <a:prstGeom prst="rect">
            <a:avLst/>
          </a:prstGeom>
          <a:noFill/>
        </p:spPr>
        <p:txBody>
          <a:bodyPr wrap="none" rtlCol="0">
            <a:spAutoFit/>
          </a:bodyPr>
          <a:lstStyle/>
          <a:p>
            <a:r>
              <a:rPr lang="en-US" sz="2000" dirty="0"/>
              <a:t>Screened articles for:</a:t>
            </a:r>
          </a:p>
        </p:txBody>
      </p:sp>
      <p:pic>
        <p:nvPicPr>
          <p:cNvPr id="13" name="Graphic 12" descr="Users outline">
            <a:extLst>
              <a:ext uri="{FF2B5EF4-FFF2-40B4-BE49-F238E27FC236}">
                <a16:creationId xmlns:a16="http://schemas.microsoft.com/office/drawing/2014/main" id="{FDED1772-1D2E-2943-3F54-1CE01A3ABD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4374" y="2282374"/>
            <a:ext cx="828869" cy="828869"/>
          </a:xfrm>
          <a:prstGeom prst="rect">
            <a:avLst/>
          </a:prstGeom>
        </p:spPr>
      </p:pic>
      <p:sp>
        <p:nvSpPr>
          <p:cNvPr id="14" name="TextBox 13">
            <a:extLst>
              <a:ext uri="{FF2B5EF4-FFF2-40B4-BE49-F238E27FC236}">
                <a16:creationId xmlns:a16="http://schemas.microsoft.com/office/drawing/2014/main" id="{8D25E258-1D61-4D65-1C04-5A3840EC1572}"/>
              </a:ext>
            </a:extLst>
          </p:cNvPr>
          <p:cNvSpPr txBox="1"/>
          <p:nvPr/>
        </p:nvSpPr>
        <p:spPr>
          <a:xfrm>
            <a:off x="5673243" y="2562928"/>
            <a:ext cx="1222899" cy="341632"/>
          </a:xfrm>
          <a:prstGeom prst="rect">
            <a:avLst/>
          </a:prstGeom>
          <a:noFill/>
        </p:spPr>
        <p:txBody>
          <a:bodyPr wrap="none" rtlCol="0">
            <a:spAutoFit/>
          </a:bodyPr>
          <a:lstStyle/>
          <a:p>
            <a:r>
              <a:rPr lang="en-US" sz="1620" dirty="0"/>
              <a:t>Peer-review</a:t>
            </a:r>
          </a:p>
        </p:txBody>
      </p:sp>
      <p:pic>
        <p:nvPicPr>
          <p:cNvPr id="15" name="Graphic 14" descr="Wireless with solid fill">
            <a:extLst>
              <a:ext uri="{FF2B5EF4-FFF2-40B4-BE49-F238E27FC236}">
                <a16:creationId xmlns:a16="http://schemas.microsoft.com/office/drawing/2014/main" id="{92EBBDB3-FE38-A84D-DA28-FF7A7E2585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6677" y="2955531"/>
            <a:ext cx="677981" cy="677981"/>
          </a:xfrm>
          <a:prstGeom prst="rect">
            <a:avLst/>
          </a:prstGeom>
        </p:spPr>
      </p:pic>
      <p:sp>
        <p:nvSpPr>
          <p:cNvPr id="16" name="TextBox 15">
            <a:extLst>
              <a:ext uri="{FF2B5EF4-FFF2-40B4-BE49-F238E27FC236}">
                <a16:creationId xmlns:a16="http://schemas.microsoft.com/office/drawing/2014/main" id="{AE5D664A-A3EB-8AFF-B07E-361E47CCFCFA}"/>
              </a:ext>
            </a:extLst>
          </p:cNvPr>
          <p:cNvSpPr txBox="1"/>
          <p:nvPr/>
        </p:nvSpPr>
        <p:spPr>
          <a:xfrm>
            <a:off x="5673243" y="3104978"/>
            <a:ext cx="2258823" cy="341632"/>
          </a:xfrm>
          <a:prstGeom prst="rect">
            <a:avLst/>
          </a:prstGeom>
          <a:noFill/>
        </p:spPr>
        <p:txBody>
          <a:bodyPr wrap="none" rtlCol="0">
            <a:spAutoFit/>
          </a:bodyPr>
          <a:lstStyle/>
          <a:p>
            <a:r>
              <a:rPr lang="en-US" sz="1620" dirty="0"/>
              <a:t>Electronically available</a:t>
            </a:r>
          </a:p>
        </p:txBody>
      </p:sp>
      <p:pic>
        <p:nvPicPr>
          <p:cNvPr id="17" name="Graphic 16" descr="Books outline">
            <a:extLst>
              <a:ext uri="{FF2B5EF4-FFF2-40B4-BE49-F238E27FC236}">
                <a16:creationId xmlns:a16="http://schemas.microsoft.com/office/drawing/2014/main" id="{33AE4A7D-3770-13A6-6579-0F7DA032CA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36363" y="3722086"/>
            <a:ext cx="638295" cy="638295"/>
          </a:xfrm>
          <a:prstGeom prst="rect">
            <a:avLst/>
          </a:prstGeom>
        </p:spPr>
      </p:pic>
      <p:sp>
        <p:nvSpPr>
          <p:cNvPr id="18" name="TextBox 17">
            <a:extLst>
              <a:ext uri="{FF2B5EF4-FFF2-40B4-BE49-F238E27FC236}">
                <a16:creationId xmlns:a16="http://schemas.microsoft.com/office/drawing/2014/main" id="{EAE90AF1-A0F1-944B-3A5F-E5574F9BFA08}"/>
              </a:ext>
            </a:extLst>
          </p:cNvPr>
          <p:cNvSpPr txBox="1"/>
          <p:nvPr/>
        </p:nvSpPr>
        <p:spPr>
          <a:xfrm>
            <a:off x="5682727" y="3707359"/>
            <a:ext cx="2214626" cy="590931"/>
          </a:xfrm>
          <a:prstGeom prst="rect">
            <a:avLst/>
          </a:prstGeom>
          <a:noFill/>
        </p:spPr>
        <p:txBody>
          <a:bodyPr wrap="square" rtlCol="0">
            <a:spAutoFit/>
          </a:bodyPr>
          <a:lstStyle/>
          <a:p>
            <a:r>
              <a:rPr lang="en-US" sz="1620" dirty="0"/>
              <a:t>Written in English or Spanish</a:t>
            </a:r>
          </a:p>
        </p:txBody>
      </p:sp>
      <p:pic>
        <p:nvPicPr>
          <p:cNvPr id="19" name="Graphic 18" descr="Sparrow outline">
            <a:extLst>
              <a:ext uri="{FF2B5EF4-FFF2-40B4-BE49-F238E27FC236}">
                <a16:creationId xmlns:a16="http://schemas.microsoft.com/office/drawing/2014/main" id="{F987BB86-F801-40C8-F594-BBC40FC80D7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79406" y="4430078"/>
            <a:ext cx="640080" cy="640080"/>
          </a:xfrm>
          <a:prstGeom prst="rect">
            <a:avLst/>
          </a:prstGeom>
        </p:spPr>
      </p:pic>
      <p:sp>
        <p:nvSpPr>
          <p:cNvPr id="20" name="TextBox 19">
            <a:extLst>
              <a:ext uri="{FF2B5EF4-FFF2-40B4-BE49-F238E27FC236}">
                <a16:creationId xmlns:a16="http://schemas.microsoft.com/office/drawing/2014/main" id="{BF5538E1-A3F0-3A2C-90C9-97298317B70B}"/>
              </a:ext>
            </a:extLst>
          </p:cNvPr>
          <p:cNvSpPr txBox="1"/>
          <p:nvPr/>
        </p:nvSpPr>
        <p:spPr>
          <a:xfrm>
            <a:off x="5655971" y="4445471"/>
            <a:ext cx="2710319" cy="590931"/>
          </a:xfrm>
          <a:prstGeom prst="rect">
            <a:avLst/>
          </a:prstGeom>
          <a:noFill/>
        </p:spPr>
        <p:txBody>
          <a:bodyPr wrap="square" rtlCol="0">
            <a:spAutoFit/>
          </a:bodyPr>
          <a:lstStyle/>
          <a:p>
            <a:r>
              <a:rPr lang="en-US" sz="1620" dirty="0"/>
              <a:t>Used </a:t>
            </a:r>
            <a:r>
              <a:rPr lang="en-US" sz="1620" dirty="0" err="1"/>
              <a:t>iNaturalist</a:t>
            </a:r>
            <a:r>
              <a:rPr lang="en-US" sz="1620" dirty="0"/>
              <a:t> data or review of </a:t>
            </a:r>
            <a:r>
              <a:rPr lang="en-US" sz="1620" dirty="0" err="1"/>
              <a:t>iNaturalist</a:t>
            </a:r>
            <a:endParaRPr lang="en-US" sz="1620" dirty="0"/>
          </a:p>
        </p:txBody>
      </p:sp>
      <p:grpSp>
        <p:nvGrpSpPr>
          <p:cNvPr id="21" name="Group 20">
            <a:extLst>
              <a:ext uri="{FF2B5EF4-FFF2-40B4-BE49-F238E27FC236}">
                <a16:creationId xmlns:a16="http://schemas.microsoft.com/office/drawing/2014/main" id="{948FEE64-4E07-24D2-0B3B-BAC4625B8A1E}"/>
              </a:ext>
            </a:extLst>
          </p:cNvPr>
          <p:cNvGrpSpPr/>
          <p:nvPr/>
        </p:nvGrpSpPr>
        <p:grpSpPr>
          <a:xfrm>
            <a:off x="9949193" y="2363264"/>
            <a:ext cx="1512509" cy="1512509"/>
            <a:chOff x="3940081" y="3924496"/>
            <a:chExt cx="1140454" cy="1140454"/>
          </a:xfrm>
        </p:grpSpPr>
        <p:sp>
          <p:nvSpPr>
            <p:cNvPr id="22" name="Rectangle 21">
              <a:extLst>
                <a:ext uri="{FF2B5EF4-FFF2-40B4-BE49-F238E27FC236}">
                  <a16:creationId xmlns:a16="http://schemas.microsoft.com/office/drawing/2014/main" id="{18434571-4774-EE1D-7FC4-B78F4F1DD9DF}"/>
                </a:ext>
              </a:extLst>
            </p:cNvPr>
            <p:cNvSpPr/>
            <p:nvPr/>
          </p:nvSpPr>
          <p:spPr>
            <a:xfrm rot="21249617">
              <a:off x="3999045" y="3957479"/>
              <a:ext cx="695961" cy="88933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3" name="Rectangle 22">
              <a:extLst>
                <a:ext uri="{FF2B5EF4-FFF2-40B4-BE49-F238E27FC236}">
                  <a16:creationId xmlns:a16="http://schemas.microsoft.com/office/drawing/2014/main" id="{9D4AC967-4B56-057F-5C51-BE31012B95C6}"/>
                </a:ext>
              </a:extLst>
            </p:cNvPr>
            <p:cNvSpPr/>
            <p:nvPr/>
          </p:nvSpPr>
          <p:spPr>
            <a:xfrm rot="21420474">
              <a:off x="4077073" y="3990754"/>
              <a:ext cx="695961" cy="88933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dirty="0"/>
            </a:p>
          </p:txBody>
        </p:sp>
        <p:sp>
          <p:nvSpPr>
            <p:cNvPr id="24" name="Freeform: Shape 23">
              <a:extLst>
                <a:ext uri="{FF2B5EF4-FFF2-40B4-BE49-F238E27FC236}">
                  <a16:creationId xmlns:a16="http://schemas.microsoft.com/office/drawing/2014/main" id="{FC30D971-55CB-F77B-DB7D-75FE8601E7C1}"/>
                </a:ext>
              </a:extLst>
            </p:cNvPr>
            <p:cNvSpPr/>
            <p:nvPr/>
          </p:nvSpPr>
          <p:spPr>
            <a:xfrm>
              <a:off x="4162328" y="4027363"/>
              <a:ext cx="695960" cy="934720"/>
            </a:xfrm>
            <a:custGeom>
              <a:avLst/>
              <a:gdLst>
                <a:gd name="connsiteX0" fmla="*/ 5080 w 695960"/>
                <a:gd name="connsiteY0" fmla="*/ 934720 h 934720"/>
                <a:gd name="connsiteX1" fmla="*/ 0 w 695960"/>
                <a:gd name="connsiteY1" fmla="*/ 0 h 934720"/>
                <a:gd name="connsiteX2" fmla="*/ 426720 w 695960"/>
                <a:gd name="connsiteY2" fmla="*/ 10160 h 934720"/>
                <a:gd name="connsiteX3" fmla="*/ 695960 w 695960"/>
                <a:gd name="connsiteY3" fmla="*/ 259080 h 934720"/>
                <a:gd name="connsiteX4" fmla="*/ 695960 w 695960"/>
                <a:gd name="connsiteY4" fmla="*/ 924560 h 934720"/>
                <a:gd name="connsiteX5" fmla="*/ 5080 w 695960"/>
                <a:gd name="connsiteY5" fmla="*/ 934720 h 93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960" h="934720">
                  <a:moveTo>
                    <a:pt x="5080" y="934720"/>
                  </a:moveTo>
                  <a:cubicBezTo>
                    <a:pt x="3387" y="623147"/>
                    <a:pt x="1693" y="311573"/>
                    <a:pt x="0" y="0"/>
                  </a:cubicBezTo>
                  <a:lnTo>
                    <a:pt x="426720" y="10160"/>
                  </a:lnTo>
                  <a:lnTo>
                    <a:pt x="695960" y="259080"/>
                  </a:lnTo>
                  <a:lnTo>
                    <a:pt x="695960" y="924560"/>
                  </a:lnTo>
                  <a:lnTo>
                    <a:pt x="5080" y="93472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a:p>
          </p:txBody>
        </p:sp>
        <p:pic>
          <p:nvPicPr>
            <p:cNvPr id="25" name="Graphic 24" descr="Paper outline">
              <a:extLst>
                <a:ext uri="{FF2B5EF4-FFF2-40B4-BE49-F238E27FC236}">
                  <a16:creationId xmlns:a16="http://schemas.microsoft.com/office/drawing/2014/main" id="{C1C6A317-7497-551F-F9D1-22015FD505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40081" y="3924496"/>
              <a:ext cx="1140454" cy="1140454"/>
            </a:xfrm>
            <a:prstGeom prst="rect">
              <a:avLst/>
            </a:prstGeom>
          </p:spPr>
        </p:pic>
      </p:grpSp>
      <p:sp>
        <p:nvSpPr>
          <p:cNvPr id="26" name="TextBox 25">
            <a:extLst>
              <a:ext uri="{FF2B5EF4-FFF2-40B4-BE49-F238E27FC236}">
                <a16:creationId xmlns:a16="http://schemas.microsoft.com/office/drawing/2014/main" id="{696BCE03-2A79-8A99-6D95-47C8894C33B4}"/>
              </a:ext>
            </a:extLst>
          </p:cNvPr>
          <p:cNvSpPr txBox="1"/>
          <p:nvPr/>
        </p:nvSpPr>
        <p:spPr>
          <a:xfrm>
            <a:off x="10215850" y="2916009"/>
            <a:ext cx="1057019" cy="590931"/>
          </a:xfrm>
          <a:prstGeom prst="rect">
            <a:avLst/>
          </a:prstGeom>
          <a:noFill/>
        </p:spPr>
        <p:txBody>
          <a:bodyPr wrap="square" rtlCol="0">
            <a:spAutoFit/>
          </a:bodyPr>
          <a:lstStyle/>
          <a:p>
            <a:pPr algn="ctr"/>
            <a:r>
              <a:rPr lang="en-US" sz="1620" dirty="0"/>
              <a:t>2,137 </a:t>
            </a:r>
          </a:p>
          <a:p>
            <a:pPr algn="ctr"/>
            <a:r>
              <a:rPr lang="en-US" sz="1620" dirty="0"/>
              <a:t>Articles</a:t>
            </a:r>
          </a:p>
        </p:txBody>
      </p:sp>
      <p:sp>
        <p:nvSpPr>
          <p:cNvPr id="27" name="Arrow: Down 26">
            <a:extLst>
              <a:ext uri="{FF2B5EF4-FFF2-40B4-BE49-F238E27FC236}">
                <a16:creationId xmlns:a16="http://schemas.microsoft.com/office/drawing/2014/main" id="{01C630D0-B720-BF00-07C1-814D5108C4B6}"/>
              </a:ext>
            </a:extLst>
          </p:cNvPr>
          <p:cNvSpPr/>
          <p:nvPr/>
        </p:nvSpPr>
        <p:spPr>
          <a:xfrm>
            <a:off x="10454407" y="3947611"/>
            <a:ext cx="244928" cy="332399"/>
          </a:xfrm>
          <a:prstGeom prst="downArrow">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8" name="Rectangle 27">
            <a:extLst>
              <a:ext uri="{FF2B5EF4-FFF2-40B4-BE49-F238E27FC236}">
                <a16:creationId xmlns:a16="http://schemas.microsoft.com/office/drawing/2014/main" id="{5B3D6FC5-9D11-9783-CE75-6EBBC48D3411}"/>
              </a:ext>
            </a:extLst>
          </p:cNvPr>
          <p:cNvSpPr/>
          <p:nvPr/>
        </p:nvSpPr>
        <p:spPr>
          <a:xfrm>
            <a:off x="504871" y="2107451"/>
            <a:ext cx="2794201" cy="36108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a:p>
        </p:txBody>
      </p:sp>
      <p:pic>
        <p:nvPicPr>
          <p:cNvPr id="29" name="Graphic 28" descr="Magnifying glass outline">
            <a:extLst>
              <a:ext uri="{FF2B5EF4-FFF2-40B4-BE49-F238E27FC236}">
                <a16:creationId xmlns:a16="http://schemas.microsoft.com/office/drawing/2014/main" id="{3EE5640F-6484-86E5-6C4B-E7B42838BE2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27731" y="2108679"/>
            <a:ext cx="348618" cy="348618"/>
          </a:xfrm>
          <a:prstGeom prst="rect">
            <a:avLst/>
          </a:prstGeom>
        </p:spPr>
      </p:pic>
      <p:cxnSp>
        <p:nvCxnSpPr>
          <p:cNvPr id="30" name="Straight Connector 29">
            <a:extLst>
              <a:ext uri="{FF2B5EF4-FFF2-40B4-BE49-F238E27FC236}">
                <a16:creationId xmlns:a16="http://schemas.microsoft.com/office/drawing/2014/main" id="{1EAB513C-2EB0-40A6-8A6F-DF24308924B5}"/>
              </a:ext>
            </a:extLst>
          </p:cNvPr>
          <p:cNvCxnSpPr/>
          <p:nvPr/>
        </p:nvCxnSpPr>
        <p:spPr>
          <a:xfrm>
            <a:off x="899206" y="2107451"/>
            <a:ext cx="0" cy="3498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Arrow: Down 30">
            <a:extLst>
              <a:ext uri="{FF2B5EF4-FFF2-40B4-BE49-F238E27FC236}">
                <a16:creationId xmlns:a16="http://schemas.microsoft.com/office/drawing/2014/main" id="{3BECE6B1-9D6E-4C4B-F3BE-2E2DF0F14514}"/>
              </a:ext>
            </a:extLst>
          </p:cNvPr>
          <p:cNvSpPr/>
          <p:nvPr/>
        </p:nvSpPr>
        <p:spPr>
          <a:xfrm rot="16200000">
            <a:off x="10045752" y="8270661"/>
            <a:ext cx="244928" cy="332399"/>
          </a:xfrm>
          <a:prstGeom prst="downArrow">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 name="TextBox 31">
            <a:extLst>
              <a:ext uri="{FF2B5EF4-FFF2-40B4-BE49-F238E27FC236}">
                <a16:creationId xmlns:a16="http://schemas.microsoft.com/office/drawing/2014/main" id="{C669D745-CE73-B2F7-2A76-50CF56F55488}"/>
              </a:ext>
            </a:extLst>
          </p:cNvPr>
          <p:cNvSpPr txBox="1"/>
          <p:nvPr/>
        </p:nvSpPr>
        <p:spPr>
          <a:xfrm>
            <a:off x="9422831" y="1786309"/>
            <a:ext cx="2308080" cy="400110"/>
          </a:xfrm>
          <a:prstGeom prst="rect">
            <a:avLst/>
          </a:prstGeom>
          <a:noFill/>
        </p:spPr>
        <p:txBody>
          <a:bodyPr wrap="square" rtlCol="0">
            <a:spAutoFit/>
          </a:bodyPr>
          <a:lstStyle/>
          <a:p>
            <a:pPr algn="ctr"/>
            <a:r>
              <a:rPr lang="en-US" sz="2000" dirty="0"/>
              <a:t>Tag articles</a:t>
            </a:r>
          </a:p>
        </p:txBody>
      </p:sp>
      <p:pic>
        <p:nvPicPr>
          <p:cNvPr id="33" name="Graphic 32" descr="Table outline">
            <a:extLst>
              <a:ext uri="{FF2B5EF4-FFF2-40B4-BE49-F238E27FC236}">
                <a16:creationId xmlns:a16="http://schemas.microsoft.com/office/drawing/2014/main" id="{4062D2D0-D444-BAC9-83A7-A62CE835119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49915" y="4152893"/>
            <a:ext cx="1512509" cy="1512509"/>
          </a:xfrm>
          <a:prstGeom prst="rect">
            <a:avLst/>
          </a:prstGeom>
        </p:spPr>
      </p:pic>
      <p:sp>
        <p:nvSpPr>
          <p:cNvPr id="34" name="TextBox 33">
            <a:extLst>
              <a:ext uri="{FF2B5EF4-FFF2-40B4-BE49-F238E27FC236}">
                <a16:creationId xmlns:a16="http://schemas.microsoft.com/office/drawing/2014/main" id="{5BC16402-E951-35CD-CFCD-FC06A84B15A3}"/>
              </a:ext>
            </a:extLst>
          </p:cNvPr>
          <p:cNvSpPr txBox="1"/>
          <p:nvPr/>
        </p:nvSpPr>
        <p:spPr>
          <a:xfrm>
            <a:off x="787723" y="1584533"/>
            <a:ext cx="2228495" cy="400110"/>
          </a:xfrm>
          <a:prstGeom prst="rect">
            <a:avLst/>
          </a:prstGeom>
          <a:noFill/>
        </p:spPr>
        <p:txBody>
          <a:bodyPr wrap="none" rtlCol="0">
            <a:spAutoFit/>
          </a:bodyPr>
          <a:lstStyle/>
          <a:p>
            <a:r>
              <a:rPr lang="en-US" sz="2000" dirty="0"/>
              <a:t>Literature Search</a:t>
            </a:r>
          </a:p>
        </p:txBody>
      </p:sp>
      <p:sp>
        <p:nvSpPr>
          <p:cNvPr id="39" name="Arrow: Down 38">
            <a:extLst>
              <a:ext uri="{FF2B5EF4-FFF2-40B4-BE49-F238E27FC236}">
                <a16:creationId xmlns:a16="http://schemas.microsoft.com/office/drawing/2014/main" id="{CC31E0E2-621B-A423-FD4C-9EEB8B144E8C}"/>
              </a:ext>
            </a:extLst>
          </p:cNvPr>
          <p:cNvSpPr/>
          <p:nvPr/>
        </p:nvSpPr>
        <p:spPr>
          <a:xfrm rot="16200000">
            <a:off x="8348950" y="3118654"/>
            <a:ext cx="663162" cy="679091"/>
          </a:xfrm>
          <a:prstGeom prst="downArrow">
            <a:avLst/>
          </a:prstGeom>
          <a:solidFill>
            <a:schemeClr val="tx1">
              <a:lumMod val="65000"/>
              <a:lumOff val="3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a:p>
        </p:txBody>
      </p:sp>
    </p:spTree>
    <p:extLst>
      <p:ext uri="{BB962C8B-B14F-4D97-AF65-F5344CB8AC3E}">
        <p14:creationId xmlns:p14="http://schemas.microsoft.com/office/powerpoint/2010/main" val="83201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0F899D93-5A29-623E-5B0C-800863B506EC}"/>
              </a:ext>
            </a:extLst>
          </p:cNvPr>
          <p:cNvSpPr/>
          <p:nvPr/>
        </p:nvSpPr>
        <p:spPr>
          <a:xfrm>
            <a:off x="7047290" y="4304869"/>
            <a:ext cx="3487359" cy="800100"/>
          </a:xfrm>
          <a:prstGeom prst="roundRect">
            <a:avLst/>
          </a:prstGeom>
          <a:solidFill>
            <a:schemeClr val="accent1">
              <a:lumMod val="40000"/>
              <a:lumOff val="60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C3C6829-C82C-8AD2-B4AD-0EB99FDFE72A}"/>
              </a:ext>
            </a:extLst>
          </p:cNvPr>
          <p:cNvSpPr/>
          <p:nvPr/>
        </p:nvSpPr>
        <p:spPr>
          <a:xfrm>
            <a:off x="7047291" y="2515914"/>
            <a:ext cx="3487358" cy="800100"/>
          </a:xfrm>
          <a:prstGeom prst="roundRect">
            <a:avLst/>
          </a:prstGeom>
          <a:solidFill>
            <a:schemeClr val="accent1">
              <a:lumMod val="40000"/>
              <a:lumOff val="60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8902F36-3BE7-9283-246B-AC185F65F1C2}"/>
              </a:ext>
            </a:extLst>
          </p:cNvPr>
          <p:cNvSpPr/>
          <p:nvPr/>
        </p:nvSpPr>
        <p:spPr>
          <a:xfrm>
            <a:off x="2486025" y="4321061"/>
            <a:ext cx="3001584" cy="800100"/>
          </a:xfrm>
          <a:prstGeom prst="roundRect">
            <a:avLst/>
          </a:prstGeom>
          <a:solidFill>
            <a:schemeClr val="accent1">
              <a:lumMod val="40000"/>
              <a:lumOff val="60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D88C8559-5EA8-A605-88E1-BE67B61F4FC2}"/>
              </a:ext>
            </a:extLst>
          </p:cNvPr>
          <p:cNvSpPr/>
          <p:nvPr/>
        </p:nvSpPr>
        <p:spPr>
          <a:xfrm>
            <a:off x="2486025" y="2493718"/>
            <a:ext cx="3001584" cy="800100"/>
          </a:xfrm>
          <a:prstGeom prst="roundRect">
            <a:avLst/>
          </a:prstGeom>
          <a:solidFill>
            <a:schemeClr val="accent1">
              <a:lumMod val="40000"/>
              <a:lumOff val="60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084542B-9DE4-30CE-18E2-AF746CC160CC}"/>
              </a:ext>
            </a:extLst>
          </p:cNvPr>
          <p:cNvSpPr/>
          <p:nvPr/>
        </p:nvSpPr>
        <p:spPr>
          <a:xfrm>
            <a:off x="5792058" y="3972559"/>
            <a:ext cx="1656492" cy="1468346"/>
          </a:xfrm>
          <a:prstGeom prst="ellipse">
            <a:avLst/>
          </a:prstGeom>
          <a:solidFill>
            <a:schemeClr val="accent1">
              <a:lumMod val="50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78549C4-12AA-03F9-1E44-723C624C539A}"/>
              </a:ext>
            </a:extLst>
          </p:cNvPr>
          <p:cNvSpPr/>
          <p:nvPr/>
        </p:nvSpPr>
        <p:spPr>
          <a:xfrm>
            <a:off x="5792058" y="2181791"/>
            <a:ext cx="1656492" cy="1468346"/>
          </a:xfrm>
          <a:prstGeom prst="ellipse">
            <a:avLst/>
          </a:prstGeom>
          <a:solidFill>
            <a:schemeClr val="accent1">
              <a:lumMod val="50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E6878A76-974A-4636-44A3-488543D61A0A}"/>
              </a:ext>
            </a:extLst>
          </p:cNvPr>
          <p:cNvSpPr/>
          <p:nvPr/>
        </p:nvSpPr>
        <p:spPr>
          <a:xfrm>
            <a:off x="1268730" y="3972560"/>
            <a:ext cx="1677213" cy="1468346"/>
          </a:xfrm>
          <a:prstGeom prst="ellipse">
            <a:avLst/>
          </a:prstGeom>
          <a:solidFill>
            <a:schemeClr val="accent1">
              <a:lumMod val="50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4586FB9-34FD-E5F1-F588-025BAE2C47F9}"/>
              </a:ext>
            </a:extLst>
          </p:cNvPr>
          <p:cNvSpPr/>
          <p:nvPr/>
        </p:nvSpPr>
        <p:spPr>
          <a:xfrm>
            <a:off x="1262324" y="2181791"/>
            <a:ext cx="1656492" cy="1468346"/>
          </a:xfrm>
          <a:prstGeom prst="ellipse">
            <a:avLst/>
          </a:prstGeom>
          <a:solidFill>
            <a:schemeClr val="accent1">
              <a:lumMod val="50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E7CDB-3C4B-7EF7-2E73-EC33609F3865}"/>
              </a:ext>
            </a:extLst>
          </p:cNvPr>
          <p:cNvSpPr>
            <a:spLocks noGrp="1"/>
          </p:cNvSpPr>
          <p:nvPr>
            <p:ph type="title"/>
          </p:nvPr>
        </p:nvSpPr>
        <p:spPr/>
        <p:txBody>
          <a:bodyPr/>
          <a:lstStyle/>
          <a:p>
            <a:r>
              <a:rPr lang="en-US" b="1" dirty="0">
                <a:solidFill>
                  <a:schemeClr val="tx1"/>
                </a:solidFill>
              </a:rPr>
              <a:t>Methods: </a:t>
            </a:r>
            <a:r>
              <a:rPr lang="en-US" dirty="0">
                <a:solidFill>
                  <a:schemeClr val="tx1"/>
                </a:solidFill>
              </a:rPr>
              <a:t>Article Tagging Fields</a:t>
            </a:r>
            <a:endParaRPr lang="en-US" b="1" dirty="0">
              <a:solidFill>
                <a:schemeClr val="tx1"/>
              </a:solidFill>
            </a:endParaRPr>
          </a:p>
        </p:txBody>
      </p:sp>
      <p:sp>
        <p:nvSpPr>
          <p:cNvPr id="3" name="Content Placeholder 2">
            <a:extLst>
              <a:ext uri="{FF2B5EF4-FFF2-40B4-BE49-F238E27FC236}">
                <a16:creationId xmlns:a16="http://schemas.microsoft.com/office/drawing/2014/main" id="{E7E9162D-980E-0EE1-4CF4-27CF9C655D2C}"/>
              </a:ext>
            </a:extLst>
          </p:cNvPr>
          <p:cNvSpPr>
            <a:spLocks noGrp="1"/>
          </p:cNvSpPr>
          <p:nvPr>
            <p:ph idx="1"/>
          </p:nvPr>
        </p:nvSpPr>
        <p:spPr>
          <a:xfrm>
            <a:off x="3337962" y="2663710"/>
            <a:ext cx="2559910" cy="460116"/>
          </a:xfrm>
        </p:spPr>
        <p:txBody>
          <a:bodyPr>
            <a:normAutofit/>
          </a:bodyPr>
          <a:lstStyle/>
          <a:p>
            <a:pPr marL="0" indent="0">
              <a:buNone/>
            </a:pPr>
            <a:r>
              <a:rPr lang="en-US" sz="2600" dirty="0">
                <a:solidFill>
                  <a:schemeClr val="tx1"/>
                </a:solidFill>
              </a:rPr>
              <a:t>Study Area</a:t>
            </a:r>
          </a:p>
        </p:txBody>
      </p:sp>
      <p:pic>
        <p:nvPicPr>
          <p:cNvPr id="12" name="Graphic 11" descr="North America with solid fill">
            <a:extLst>
              <a:ext uri="{FF2B5EF4-FFF2-40B4-BE49-F238E27FC236}">
                <a16:creationId xmlns:a16="http://schemas.microsoft.com/office/drawing/2014/main" id="{50540D30-885D-4A4D-6184-D6304D7C76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29522" y="2219400"/>
            <a:ext cx="1522095" cy="1522095"/>
          </a:xfrm>
          <a:prstGeom prst="rect">
            <a:avLst/>
          </a:prstGeom>
        </p:spPr>
      </p:pic>
      <p:grpSp>
        <p:nvGrpSpPr>
          <p:cNvPr id="16" name="Group 15">
            <a:extLst>
              <a:ext uri="{FF2B5EF4-FFF2-40B4-BE49-F238E27FC236}">
                <a16:creationId xmlns:a16="http://schemas.microsoft.com/office/drawing/2014/main" id="{CF2D2B84-9FCA-C848-CA2C-29AB0AB8CF32}"/>
              </a:ext>
            </a:extLst>
          </p:cNvPr>
          <p:cNvGrpSpPr/>
          <p:nvPr/>
        </p:nvGrpSpPr>
        <p:grpSpPr>
          <a:xfrm>
            <a:off x="1445164" y="4259722"/>
            <a:ext cx="1164775" cy="894018"/>
            <a:chOff x="9219437" y="4687044"/>
            <a:chExt cx="1164775" cy="894018"/>
          </a:xfrm>
        </p:grpSpPr>
        <p:pic>
          <p:nvPicPr>
            <p:cNvPr id="13" name="Graphic 12" descr="Mushroom outline">
              <a:extLst>
                <a:ext uri="{FF2B5EF4-FFF2-40B4-BE49-F238E27FC236}">
                  <a16:creationId xmlns:a16="http://schemas.microsoft.com/office/drawing/2014/main" id="{304950A1-1288-68B4-D551-FFE02FA7C8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77938" y="5075293"/>
              <a:ext cx="493703" cy="493703"/>
            </a:xfrm>
            <a:prstGeom prst="rect">
              <a:avLst/>
            </a:prstGeom>
          </p:spPr>
        </p:pic>
        <p:pic>
          <p:nvPicPr>
            <p:cNvPr id="14" name="Graphic 13" descr="Squirrel outline">
              <a:extLst>
                <a:ext uri="{FF2B5EF4-FFF2-40B4-BE49-F238E27FC236}">
                  <a16:creationId xmlns:a16="http://schemas.microsoft.com/office/drawing/2014/main" id="{DB77EC7B-5AA8-A449-3D84-28E4293920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19437" y="4799584"/>
              <a:ext cx="781478" cy="781478"/>
            </a:xfrm>
            <a:prstGeom prst="rect">
              <a:avLst/>
            </a:prstGeom>
          </p:spPr>
        </p:pic>
        <p:pic>
          <p:nvPicPr>
            <p:cNvPr id="15" name="Graphic 14" descr="Leaf outline">
              <a:extLst>
                <a:ext uri="{FF2B5EF4-FFF2-40B4-BE49-F238E27FC236}">
                  <a16:creationId xmlns:a16="http://schemas.microsoft.com/office/drawing/2014/main" id="{D97B472E-93E8-A068-3A6A-0FD797B48E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98499" y="4687044"/>
              <a:ext cx="485713" cy="485713"/>
            </a:xfrm>
            <a:prstGeom prst="rect">
              <a:avLst/>
            </a:prstGeom>
          </p:spPr>
        </p:pic>
      </p:grpSp>
      <p:pic>
        <p:nvPicPr>
          <p:cNvPr id="17" name="Graphic 16" descr="Magnifying glass outline">
            <a:extLst>
              <a:ext uri="{FF2B5EF4-FFF2-40B4-BE49-F238E27FC236}">
                <a16:creationId xmlns:a16="http://schemas.microsoft.com/office/drawing/2014/main" id="{8807C69E-4B9E-E05C-6760-870BB6F273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62318" y="2349361"/>
            <a:ext cx="1115971" cy="1115971"/>
          </a:xfrm>
          <a:prstGeom prst="rect">
            <a:avLst/>
          </a:prstGeom>
        </p:spPr>
      </p:pic>
      <p:pic>
        <p:nvPicPr>
          <p:cNvPr id="18" name="Graphic 17" descr="Database outline">
            <a:extLst>
              <a:ext uri="{FF2B5EF4-FFF2-40B4-BE49-F238E27FC236}">
                <a16:creationId xmlns:a16="http://schemas.microsoft.com/office/drawing/2014/main" id="{A2B6557C-7380-14E9-B0F0-B75257D393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122148" y="4182221"/>
            <a:ext cx="1049021" cy="1049021"/>
          </a:xfrm>
          <a:prstGeom prst="rect">
            <a:avLst/>
          </a:prstGeom>
        </p:spPr>
      </p:pic>
      <p:sp>
        <p:nvSpPr>
          <p:cNvPr id="19" name="Content Placeholder 2">
            <a:extLst>
              <a:ext uri="{FF2B5EF4-FFF2-40B4-BE49-F238E27FC236}">
                <a16:creationId xmlns:a16="http://schemas.microsoft.com/office/drawing/2014/main" id="{94EB7436-144E-1538-A0A7-EF968E15CD1D}"/>
              </a:ext>
            </a:extLst>
          </p:cNvPr>
          <p:cNvSpPr txBox="1">
            <a:spLocks/>
          </p:cNvSpPr>
          <p:nvPr/>
        </p:nvSpPr>
        <p:spPr>
          <a:xfrm>
            <a:off x="3356478" y="4491053"/>
            <a:ext cx="2559910" cy="4601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600" dirty="0">
                <a:solidFill>
                  <a:schemeClr val="tx1"/>
                </a:solidFill>
              </a:rPr>
              <a:t>Taxonomy</a:t>
            </a:r>
          </a:p>
        </p:txBody>
      </p:sp>
      <p:sp>
        <p:nvSpPr>
          <p:cNvPr id="20" name="Content Placeholder 2">
            <a:extLst>
              <a:ext uri="{FF2B5EF4-FFF2-40B4-BE49-F238E27FC236}">
                <a16:creationId xmlns:a16="http://schemas.microsoft.com/office/drawing/2014/main" id="{71503381-BC61-DF7F-245D-9563B29ABA51}"/>
              </a:ext>
            </a:extLst>
          </p:cNvPr>
          <p:cNvSpPr txBox="1">
            <a:spLocks/>
          </p:cNvSpPr>
          <p:nvPr/>
        </p:nvSpPr>
        <p:spPr>
          <a:xfrm>
            <a:off x="7511014" y="2726215"/>
            <a:ext cx="2559910" cy="4601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600" dirty="0">
                <a:solidFill>
                  <a:schemeClr val="tx1"/>
                </a:solidFill>
              </a:rPr>
              <a:t>Article Topic</a:t>
            </a:r>
          </a:p>
        </p:txBody>
      </p:sp>
      <p:sp>
        <p:nvSpPr>
          <p:cNvPr id="21" name="Content Placeholder 2">
            <a:extLst>
              <a:ext uri="{FF2B5EF4-FFF2-40B4-BE49-F238E27FC236}">
                <a16:creationId xmlns:a16="http://schemas.microsoft.com/office/drawing/2014/main" id="{0FC73F3F-01DF-015C-570B-15D110F9383C}"/>
              </a:ext>
            </a:extLst>
          </p:cNvPr>
          <p:cNvSpPr txBox="1">
            <a:spLocks/>
          </p:cNvSpPr>
          <p:nvPr/>
        </p:nvSpPr>
        <p:spPr>
          <a:xfrm>
            <a:off x="7448550" y="4343030"/>
            <a:ext cx="2951929" cy="88458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600" dirty="0">
                <a:solidFill>
                  <a:schemeClr val="tx1"/>
                </a:solidFill>
              </a:rPr>
              <a:t>Analyses, data type, and data role</a:t>
            </a:r>
          </a:p>
        </p:txBody>
      </p:sp>
      <p:grpSp>
        <p:nvGrpSpPr>
          <p:cNvPr id="33" name="Group 32">
            <a:extLst>
              <a:ext uri="{FF2B5EF4-FFF2-40B4-BE49-F238E27FC236}">
                <a16:creationId xmlns:a16="http://schemas.microsoft.com/office/drawing/2014/main" id="{1F64B567-447A-57F9-888A-7F16A348982D}"/>
              </a:ext>
            </a:extLst>
          </p:cNvPr>
          <p:cNvGrpSpPr/>
          <p:nvPr/>
        </p:nvGrpSpPr>
        <p:grpSpPr>
          <a:xfrm>
            <a:off x="779330" y="2179959"/>
            <a:ext cx="4780500" cy="3483767"/>
            <a:chOff x="741297" y="2059782"/>
            <a:chExt cx="4780500" cy="3483767"/>
          </a:xfrm>
          <a:effectLst>
            <a:outerShdw blurRad="50800" dist="38100" dir="8100000" algn="tr" rotWithShape="0">
              <a:prstClr val="black">
                <a:alpha val="40000"/>
              </a:prstClr>
            </a:outerShdw>
          </a:effectLst>
        </p:grpSpPr>
        <p:sp>
          <p:nvSpPr>
            <p:cNvPr id="31" name="Rectangle: Rounded Corners 30">
              <a:extLst>
                <a:ext uri="{FF2B5EF4-FFF2-40B4-BE49-F238E27FC236}">
                  <a16:creationId xmlns:a16="http://schemas.microsoft.com/office/drawing/2014/main" id="{97E87DAB-0FBB-1211-6E1E-0E7BACF9A613}"/>
                </a:ext>
              </a:extLst>
            </p:cNvPr>
            <p:cNvSpPr/>
            <p:nvPr/>
          </p:nvSpPr>
          <p:spPr>
            <a:xfrm>
              <a:off x="741297" y="2059782"/>
              <a:ext cx="4780500" cy="3483767"/>
            </a:xfrm>
            <a:prstGeom prst="roundRect">
              <a:avLst>
                <a:gd name="adj" fmla="val 9628"/>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DBA1741-509C-AF14-1082-0CF5A9A3D7CF}"/>
                </a:ext>
              </a:extLst>
            </p:cNvPr>
            <p:cNvSpPr txBox="1"/>
            <p:nvPr/>
          </p:nvSpPr>
          <p:spPr>
            <a:xfrm>
              <a:off x="816771" y="2784771"/>
              <a:ext cx="4697975" cy="2554545"/>
            </a:xfrm>
            <a:prstGeom prst="rect">
              <a:avLst/>
            </a:prstGeom>
            <a:noFill/>
          </p:spPr>
          <p:txBody>
            <a:bodyPr wrap="square" rtlCol="0">
              <a:spAutoFit/>
            </a:bodyPr>
            <a:lstStyle/>
            <a:p>
              <a:pPr marL="457200" indent="-457200">
                <a:buFont typeface="+mj-lt"/>
                <a:buAutoNum type="arabicPeriod"/>
              </a:pPr>
              <a:r>
                <a:rPr lang="en-US" sz="2000" dirty="0"/>
                <a:t>Species Distribution/Range</a:t>
              </a:r>
            </a:p>
            <a:p>
              <a:pPr marL="457200" indent="-457200">
                <a:buFont typeface="+mj-lt"/>
                <a:buAutoNum type="arabicPeriod"/>
              </a:pPr>
              <a:r>
                <a:rPr lang="en-US" sz="2000" dirty="0"/>
                <a:t>Biology/Behavior</a:t>
              </a:r>
            </a:p>
            <a:p>
              <a:pPr marL="457200" indent="-457200">
                <a:buFont typeface="+mj-lt"/>
                <a:buAutoNum type="arabicPeriod"/>
              </a:pPr>
              <a:r>
                <a:rPr lang="en-US" sz="2000" dirty="0"/>
                <a:t>Biodiversity/Population Assessment</a:t>
              </a:r>
            </a:p>
            <a:p>
              <a:pPr marL="457200" indent="-457200">
                <a:buFont typeface="+mj-lt"/>
                <a:buAutoNum type="arabicPeriod"/>
              </a:pPr>
              <a:r>
                <a:rPr lang="en-US" sz="2000" dirty="0"/>
                <a:t>Data Quality/Comparison</a:t>
              </a:r>
            </a:p>
            <a:p>
              <a:pPr marL="457200" indent="-457200">
                <a:buFont typeface="+mj-lt"/>
                <a:buAutoNum type="arabicPeriod"/>
              </a:pPr>
              <a:r>
                <a:rPr lang="en-US" sz="2000" dirty="0"/>
                <a:t>Climate Change/Environmental Impact</a:t>
              </a:r>
            </a:p>
            <a:p>
              <a:pPr marL="457200" indent="-457200">
                <a:buFont typeface="+mj-lt"/>
                <a:buAutoNum type="arabicPeriod"/>
              </a:pPr>
              <a:r>
                <a:rPr lang="en-US" sz="2000" dirty="0"/>
                <a:t>Species Discovery</a:t>
              </a:r>
            </a:p>
            <a:p>
              <a:pPr marL="457200" indent="-457200">
                <a:buFont typeface="+mj-lt"/>
                <a:buAutoNum type="arabicPeriod"/>
              </a:pPr>
              <a:r>
                <a:rPr lang="en-US" sz="2000" dirty="0"/>
                <a:t>Education/Community Engagement</a:t>
              </a:r>
            </a:p>
            <a:p>
              <a:pPr marL="457200" indent="-457200">
                <a:buFont typeface="+mj-lt"/>
                <a:buAutoNum type="arabicPeriod"/>
              </a:pPr>
              <a:r>
                <a:rPr lang="en-US" sz="2000" dirty="0"/>
                <a:t>Other</a:t>
              </a:r>
            </a:p>
          </p:txBody>
        </p:sp>
        <p:sp>
          <p:nvSpPr>
            <p:cNvPr id="32" name="Content Placeholder 2">
              <a:extLst>
                <a:ext uri="{FF2B5EF4-FFF2-40B4-BE49-F238E27FC236}">
                  <a16:creationId xmlns:a16="http://schemas.microsoft.com/office/drawing/2014/main" id="{0DDE4BE6-4031-152E-5E57-86DB35FCF34C}"/>
                </a:ext>
              </a:extLst>
            </p:cNvPr>
            <p:cNvSpPr txBox="1">
              <a:spLocks/>
            </p:cNvSpPr>
            <p:nvPr/>
          </p:nvSpPr>
          <p:spPr>
            <a:xfrm>
              <a:off x="1817063" y="2285084"/>
              <a:ext cx="2559910" cy="46011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600" dirty="0">
                  <a:solidFill>
                    <a:schemeClr val="tx1"/>
                  </a:solidFill>
                </a:rPr>
                <a:t>Article Topics</a:t>
              </a:r>
            </a:p>
          </p:txBody>
        </p:sp>
      </p:grpSp>
    </p:spTree>
    <p:custDataLst>
      <p:tags r:id="rId1"/>
    </p:custDataLst>
    <p:extLst>
      <p:ext uri="{BB962C8B-B14F-4D97-AF65-F5344CB8AC3E}">
        <p14:creationId xmlns:p14="http://schemas.microsoft.com/office/powerpoint/2010/main" val="132078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3F679-236A-56A9-57CD-37742918503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FBB1D6F-2802-88D2-EA64-BC36EB797D4D}"/>
              </a:ext>
            </a:extLst>
          </p:cNvPr>
          <p:cNvSpPr txBox="1">
            <a:spLocks/>
          </p:cNvSpPr>
          <p:nvPr/>
        </p:nvSpPr>
        <p:spPr>
          <a:xfrm>
            <a:off x="838200" y="236060"/>
            <a:ext cx="10515600" cy="1325563"/>
          </a:xfrm>
          <a:prstGeom prst="rect">
            <a:avLst/>
          </a:prstGeom>
        </p:spPr>
        <p:txBody>
          <a:bodyPr>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endParaRPr lang="en-US" sz="4000" dirty="0"/>
          </a:p>
        </p:txBody>
      </p:sp>
      <p:sp>
        <p:nvSpPr>
          <p:cNvPr id="5" name="Title 1">
            <a:extLst>
              <a:ext uri="{FF2B5EF4-FFF2-40B4-BE49-F238E27FC236}">
                <a16:creationId xmlns:a16="http://schemas.microsoft.com/office/drawing/2014/main" id="{E196F798-BEFB-3927-2266-551AC0A92843}"/>
              </a:ext>
            </a:extLst>
          </p:cNvPr>
          <p:cNvSpPr txBox="1">
            <a:spLocks/>
          </p:cNvSpPr>
          <p:nvPr/>
        </p:nvSpPr>
        <p:spPr>
          <a:xfrm>
            <a:off x="838200" y="455237"/>
            <a:ext cx="10325000" cy="1442463"/>
          </a:xfrm>
          <a:prstGeom prst="rect">
            <a:avLst/>
          </a:prstGeom>
        </p:spPr>
        <p:txBody>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US" b="1" dirty="0">
                <a:solidFill>
                  <a:schemeClr val="tx1"/>
                </a:solidFill>
              </a:rPr>
              <a:t>Methods: </a:t>
            </a:r>
            <a:r>
              <a:rPr lang="en-US" dirty="0">
                <a:solidFill>
                  <a:schemeClr val="tx1"/>
                </a:solidFill>
              </a:rPr>
              <a:t>Supplemental Analysis Using GBIF</a:t>
            </a:r>
          </a:p>
        </p:txBody>
      </p:sp>
      <p:sp>
        <p:nvSpPr>
          <p:cNvPr id="31" name="Arrow: Down 30">
            <a:extLst>
              <a:ext uri="{FF2B5EF4-FFF2-40B4-BE49-F238E27FC236}">
                <a16:creationId xmlns:a16="http://schemas.microsoft.com/office/drawing/2014/main" id="{B33980B9-69ED-F741-05A8-0570B00C19A0}"/>
              </a:ext>
            </a:extLst>
          </p:cNvPr>
          <p:cNvSpPr/>
          <p:nvPr/>
        </p:nvSpPr>
        <p:spPr>
          <a:xfrm rot="16200000">
            <a:off x="10045752" y="8270661"/>
            <a:ext cx="244928" cy="332399"/>
          </a:xfrm>
          <a:prstGeom prst="downArrow">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20"/>
          </a:p>
        </p:txBody>
      </p:sp>
      <p:pic>
        <p:nvPicPr>
          <p:cNvPr id="4" name="Picture 3" descr="A screenshot of a computer&#10;&#10;AI-generated content may be incorrect.">
            <a:extLst>
              <a:ext uri="{FF2B5EF4-FFF2-40B4-BE49-F238E27FC236}">
                <a16:creationId xmlns:a16="http://schemas.microsoft.com/office/drawing/2014/main" id="{860FE26D-1B01-AC17-C297-BA2F6CE22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875" y="1268907"/>
            <a:ext cx="8134250" cy="4738570"/>
          </a:xfrm>
          <a:prstGeom prst="rect">
            <a:avLst/>
          </a:prstGeom>
          <a:effectLst>
            <a:outerShdw blurRad="50800" dist="38100" dir="8100000" algn="tr" rotWithShape="0">
              <a:prstClr val="black">
                <a:alpha val="40000"/>
              </a:prstClr>
            </a:outerShdw>
          </a:effectLst>
        </p:spPr>
      </p:pic>
      <p:sp>
        <p:nvSpPr>
          <p:cNvPr id="41" name="Rectangle 40">
            <a:extLst>
              <a:ext uri="{FF2B5EF4-FFF2-40B4-BE49-F238E27FC236}">
                <a16:creationId xmlns:a16="http://schemas.microsoft.com/office/drawing/2014/main" id="{9D432B3D-948D-3E11-7966-0889BCD1768F}"/>
              </a:ext>
            </a:extLst>
          </p:cNvPr>
          <p:cNvSpPr/>
          <p:nvPr/>
        </p:nvSpPr>
        <p:spPr>
          <a:xfrm>
            <a:off x="8471999" y="4685707"/>
            <a:ext cx="1284284" cy="1962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C0AE7BB1-A512-4A49-C403-3AFC906D463A}"/>
              </a:ext>
            </a:extLst>
          </p:cNvPr>
          <p:cNvGrpSpPr/>
          <p:nvPr/>
        </p:nvGrpSpPr>
        <p:grpSpPr>
          <a:xfrm>
            <a:off x="3362226" y="1381927"/>
            <a:ext cx="5751915" cy="4512529"/>
            <a:chOff x="3022281" y="1478356"/>
            <a:chExt cx="5667601" cy="4502171"/>
          </a:xfrm>
          <a:effectLst>
            <a:outerShdw blurRad="50800" dist="38100" dir="8100000" algn="tr" rotWithShape="0">
              <a:prstClr val="black">
                <a:alpha val="40000"/>
              </a:prstClr>
            </a:outerShdw>
          </a:effectLst>
        </p:grpSpPr>
        <p:pic>
          <p:nvPicPr>
            <p:cNvPr id="40" name="Picture 39" descr="A screenshot of a computer&#10;&#10;AI-generated content may be incorrect.">
              <a:extLst>
                <a:ext uri="{FF2B5EF4-FFF2-40B4-BE49-F238E27FC236}">
                  <a16:creationId xmlns:a16="http://schemas.microsoft.com/office/drawing/2014/main" id="{3ED37B51-0A02-A74A-3C9A-0E60379B04FE}"/>
                </a:ext>
              </a:extLst>
            </p:cNvPr>
            <p:cNvPicPr>
              <a:picLocks noChangeAspect="1"/>
            </p:cNvPicPr>
            <p:nvPr/>
          </p:nvPicPr>
          <p:blipFill>
            <a:blip r:embed="rId4">
              <a:extLst>
                <a:ext uri="{28A0092B-C50C-407E-A947-70E740481C1C}">
                  <a14:useLocalDpi xmlns:a14="http://schemas.microsoft.com/office/drawing/2010/main" val="0"/>
                </a:ext>
              </a:extLst>
            </a:blip>
            <a:srcRect t="15188"/>
            <a:stretch/>
          </p:blipFill>
          <p:spPr>
            <a:xfrm>
              <a:off x="3022281" y="1478356"/>
              <a:ext cx="5667601" cy="2226511"/>
            </a:xfrm>
            <a:prstGeom prst="rect">
              <a:avLst/>
            </a:prstGeom>
            <a:effectLst/>
          </p:spPr>
        </p:pic>
        <p:pic>
          <p:nvPicPr>
            <p:cNvPr id="43" name="Picture 42" descr="A screenshot of a computer&#10;&#10;AI-generated content may be incorrect.">
              <a:extLst>
                <a:ext uri="{FF2B5EF4-FFF2-40B4-BE49-F238E27FC236}">
                  <a16:creationId xmlns:a16="http://schemas.microsoft.com/office/drawing/2014/main" id="{B162C543-378F-3D84-A8DD-A92058696D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2281" y="3704867"/>
              <a:ext cx="5667601" cy="2275660"/>
            </a:xfrm>
            <a:prstGeom prst="rect">
              <a:avLst/>
            </a:prstGeom>
          </p:spPr>
        </p:pic>
      </p:grpSp>
    </p:spTree>
    <p:custDataLst>
      <p:tags r:id="rId1"/>
    </p:custDataLst>
    <p:extLst>
      <p:ext uri="{BB962C8B-B14F-4D97-AF65-F5344CB8AC3E}">
        <p14:creationId xmlns:p14="http://schemas.microsoft.com/office/powerpoint/2010/main" val="24981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p:cTn id="11" dur="500" fill="hold"/>
                                        <p:tgtEl>
                                          <p:spTgt spid="44"/>
                                        </p:tgtEl>
                                        <p:attrNameLst>
                                          <p:attrName>ppt_w</p:attrName>
                                        </p:attrNameLst>
                                      </p:cBhvr>
                                      <p:tavLst>
                                        <p:tav tm="0">
                                          <p:val>
                                            <p:fltVal val="0"/>
                                          </p:val>
                                        </p:tav>
                                        <p:tav tm="100000">
                                          <p:val>
                                            <p:strVal val="#ppt_w"/>
                                          </p:val>
                                        </p:tav>
                                      </p:tavLst>
                                    </p:anim>
                                    <p:anim calcmode="lin" valueType="num">
                                      <p:cBhvr>
                                        <p:cTn id="12" dur="500" fill="hold"/>
                                        <p:tgtEl>
                                          <p:spTgt spid="44"/>
                                        </p:tgtEl>
                                        <p:attrNameLst>
                                          <p:attrName>ppt_h</p:attrName>
                                        </p:attrNameLst>
                                      </p:cBhvr>
                                      <p:tavLst>
                                        <p:tav tm="0">
                                          <p:val>
                                            <p:fltVal val="0"/>
                                          </p:val>
                                        </p:tav>
                                        <p:tav tm="100000">
                                          <p:val>
                                            <p:strVal val="#ppt_h"/>
                                          </p:val>
                                        </p:tav>
                                      </p:tavLst>
                                    </p:anim>
                                    <p:animEffect transition="in" filter="fad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0" name="Rectangle 3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1" name="Straight Connector 40">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7A9BB-7D51-6AA4-F8A8-11EE7D55ACAA}"/>
              </a:ext>
            </a:extLst>
          </p:cNvPr>
          <p:cNvSpPr>
            <a:spLocks noGrp="1"/>
          </p:cNvSpPr>
          <p:nvPr>
            <p:ph type="title"/>
          </p:nvPr>
        </p:nvSpPr>
        <p:spPr>
          <a:xfrm>
            <a:off x="6729999" y="910546"/>
            <a:ext cx="4813072" cy="3686015"/>
          </a:xfrm>
        </p:spPr>
        <p:txBody>
          <a:bodyPr vert="horz" lIns="91440" tIns="45720" rIns="91440" bIns="45720" rtlCol="0" anchor="b">
            <a:normAutofit/>
          </a:bodyPr>
          <a:lstStyle/>
          <a:p>
            <a:r>
              <a:rPr lang="en-US" sz="3800" dirty="0">
                <a:solidFill>
                  <a:schemeClr val="tx1">
                    <a:lumMod val="85000"/>
                    <a:lumOff val="15000"/>
                  </a:schemeClr>
                </a:solidFill>
              </a:rPr>
              <a:t>We found that only </a:t>
            </a:r>
            <a:r>
              <a:rPr lang="en-US" sz="3800" b="1" dirty="0">
                <a:solidFill>
                  <a:schemeClr val="tx1">
                    <a:lumMod val="85000"/>
                    <a:lumOff val="15000"/>
                  </a:schemeClr>
                </a:solidFill>
              </a:rPr>
              <a:t>10.3% </a:t>
            </a:r>
            <a:r>
              <a:rPr lang="en-US" sz="3800" dirty="0">
                <a:solidFill>
                  <a:schemeClr val="tx1">
                    <a:lumMod val="85000"/>
                    <a:lumOff val="15000"/>
                  </a:schemeClr>
                </a:solidFill>
              </a:rPr>
              <a:t>of articles overlapped between the </a:t>
            </a:r>
            <a:r>
              <a:rPr lang="en-US" sz="3800" dirty="0" err="1">
                <a:solidFill>
                  <a:schemeClr val="tx1">
                    <a:lumMod val="85000"/>
                    <a:lumOff val="15000"/>
                  </a:schemeClr>
                </a:solidFill>
              </a:rPr>
              <a:t>iNaturalist</a:t>
            </a:r>
            <a:r>
              <a:rPr lang="en-US" sz="3800" dirty="0">
                <a:solidFill>
                  <a:schemeClr val="tx1">
                    <a:lumMod val="85000"/>
                    <a:lumOff val="15000"/>
                  </a:schemeClr>
                </a:solidFill>
              </a:rPr>
              <a:t> literature search method and GBIF method.</a:t>
            </a:r>
            <a:br>
              <a:rPr lang="en-US" sz="3800" dirty="0">
                <a:solidFill>
                  <a:schemeClr val="tx1">
                    <a:lumMod val="85000"/>
                    <a:lumOff val="15000"/>
                  </a:schemeClr>
                </a:solidFill>
              </a:rPr>
            </a:br>
            <a:endParaRPr lang="en-US" sz="3800" dirty="0">
              <a:solidFill>
                <a:schemeClr val="tx1">
                  <a:lumMod val="85000"/>
                  <a:lumOff val="15000"/>
                </a:schemeClr>
              </a:solidFill>
            </a:endParaRPr>
          </a:p>
        </p:txBody>
      </p:sp>
      <p:pic>
        <p:nvPicPr>
          <p:cNvPr id="5" name="Picture 4" descr="A butterfly on a flower&#10;&#10;AI-generated content may be incorrect.">
            <a:extLst>
              <a:ext uri="{FF2B5EF4-FFF2-40B4-BE49-F238E27FC236}">
                <a16:creationId xmlns:a16="http://schemas.microsoft.com/office/drawing/2014/main" id="{7145FA25-806F-2BBF-5289-E919E3970AD5}"/>
              </a:ext>
            </a:extLst>
          </p:cNvPr>
          <p:cNvPicPr>
            <a:picLocks noChangeAspect="1"/>
          </p:cNvPicPr>
          <p:nvPr/>
        </p:nvPicPr>
        <p:blipFill>
          <a:blip r:embed="rId2">
            <a:extLst>
              <a:ext uri="{28A0092B-C50C-407E-A947-70E740481C1C}">
                <a14:useLocalDpi xmlns:a14="http://schemas.microsoft.com/office/drawing/2010/main" val="0"/>
              </a:ext>
            </a:extLst>
          </a:blip>
          <a:srcRect l="4275" r="8999"/>
          <a:stretch>
            <a:fillRect/>
          </a:stretch>
        </p:blipFill>
        <p:spPr>
          <a:xfrm>
            <a:off x="633999" y="640081"/>
            <a:ext cx="5462001" cy="5054156"/>
          </a:xfrm>
          <a:prstGeom prst="rect">
            <a:avLst/>
          </a:prstGeom>
        </p:spPr>
      </p:pic>
      <p:cxnSp>
        <p:nvCxnSpPr>
          <p:cNvPr id="43" name="Straight Connector 4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85B92BC-678C-4E14-97E6-3227DEF86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D2644120-A6B9-4D5C-8A60-E2F4CC220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298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6DBB5B-4B1B-F16E-A3CC-D5690404C09B}"/>
              </a:ext>
            </a:extLst>
          </p:cNvPr>
          <p:cNvSpPr/>
          <p:nvPr/>
        </p:nvSpPr>
        <p:spPr>
          <a:xfrm>
            <a:off x="5831840" y="0"/>
            <a:ext cx="6471920" cy="3327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275369-102B-8022-E811-4C714089CBCE}"/>
              </a:ext>
            </a:extLst>
          </p:cNvPr>
          <p:cNvSpPr>
            <a:spLocks noGrp="1"/>
          </p:cNvSpPr>
          <p:nvPr>
            <p:ph idx="1"/>
          </p:nvPr>
        </p:nvSpPr>
        <p:spPr>
          <a:xfrm>
            <a:off x="1228090" y="518126"/>
            <a:ext cx="8614410" cy="1266113"/>
          </a:xfrm>
        </p:spPr>
        <p:txBody>
          <a:bodyPr>
            <a:normAutofit/>
          </a:bodyPr>
          <a:lstStyle/>
          <a:p>
            <a:pPr marL="0" indent="0">
              <a:buNone/>
            </a:pPr>
            <a:r>
              <a:rPr lang="en-US" sz="2600" b="1" dirty="0"/>
              <a:t>Results: </a:t>
            </a:r>
            <a:r>
              <a:rPr lang="en-US" sz="2600" dirty="0"/>
              <a:t>The use of </a:t>
            </a:r>
            <a:r>
              <a:rPr lang="en-US" sz="2600" dirty="0" err="1"/>
              <a:t>iNaturalist</a:t>
            </a:r>
            <a:r>
              <a:rPr lang="en-US" sz="2600" dirty="0"/>
              <a:t> data in scientific literature has grown significantly, paralleling the rapid increase in data availability from the platform.</a:t>
            </a:r>
          </a:p>
        </p:txBody>
      </p:sp>
      <p:pic>
        <p:nvPicPr>
          <p:cNvPr id="4" name="Picture 3" descr="A graph of different types of data&#10;&#10;AI-generated content may be incorrect.">
            <a:extLst>
              <a:ext uri="{FF2B5EF4-FFF2-40B4-BE49-F238E27FC236}">
                <a16:creationId xmlns:a16="http://schemas.microsoft.com/office/drawing/2014/main" id="{06374275-F0F4-0879-25AF-FEB7B61BB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480" y="1636713"/>
            <a:ext cx="9785040" cy="4703161"/>
          </a:xfrm>
          <a:prstGeom prst="rect">
            <a:avLst/>
          </a:prstGeom>
        </p:spPr>
      </p:pic>
      <p:pic>
        <p:nvPicPr>
          <p:cNvPr id="8" name="Picture 7" descr="A hand holding a cell phone&#10;&#10;Description automatically generated">
            <a:extLst>
              <a:ext uri="{FF2B5EF4-FFF2-40B4-BE49-F238E27FC236}">
                <a16:creationId xmlns:a16="http://schemas.microsoft.com/office/drawing/2014/main" id="{D6BB100E-7CA8-A1D4-FEC5-027801D9CB8C}"/>
              </a:ext>
            </a:extLst>
          </p:cNvPr>
          <p:cNvPicPr>
            <a:picLocks noChangeAspect="1"/>
          </p:cNvPicPr>
          <p:nvPr/>
        </p:nvPicPr>
        <p:blipFill rotWithShape="1">
          <a:blip r:embed="rId3">
            <a:extLst>
              <a:ext uri="{28A0092B-C50C-407E-A947-70E740481C1C}">
                <a14:useLocalDpi xmlns:a14="http://schemas.microsoft.com/office/drawing/2010/main" val="0"/>
              </a:ext>
            </a:extLst>
          </a:blip>
          <a:srcRect t="22263" b="29960"/>
          <a:stretch/>
        </p:blipFill>
        <p:spPr>
          <a:xfrm>
            <a:off x="10134600" y="259855"/>
            <a:ext cx="1678940" cy="1779875"/>
          </a:xfrm>
          <a:prstGeom prst="rect">
            <a:avLst/>
          </a:prstGeom>
        </p:spPr>
      </p:pic>
      <p:sp>
        <p:nvSpPr>
          <p:cNvPr id="5" name="Rectangle 4">
            <a:extLst>
              <a:ext uri="{FF2B5EF4-FFF2-40B4-BE49-F238E27FC236}">
                <a16:creationId xmlns:a16="http://schemas.microsoft.com/office/drawing/2014/main" id="{EBE3716A-306D-F450-4E51-F6531B9E2799}"/>
              </a:ext>
            </a:extLst>
          </p:cNvPr>
          <p:cNvSpPr/>
          <p:nvPr/>
        </p:nvSpPr>
        <p:spPr>
          <a:xfrm>
            <a:off x="1107440" y="1648018"/>
            <a:ext cx="657860" cy="510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AD77F-D67A-7006-8A7B-EEB97BDFDD36}"/>
              </a:ext>
            </a:extLst>
          </p:cNvPr>
          <p:cNvSpPr/>
          <p:nvPr/>
        </p:nvSpPr>
        <p:spPr>
          <a:xfrm>
            <a:off x="4348960" y="1784239"/>
            <a:ext cx="515140" cy="2554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FBC19B-CC51-AFF0-183A-F5BBFDFBBFB3}"/>
              </a:ext>
            </a:extLst>
          </p:cNvPr>
          <p:cNvSpPr/>
          <p:nvPr/>
        </p:nvSpPr>
        <p:spPr>
          <a:xfrm>
            <a:off x="7752800" y="1663700"/>
            <a:ext cx="565940" cy="5109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038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6E66AA6-70D9-D726-C836-B4DA45D70FFC}"/>
              </a:ext>
            </a:extLst>
          </p:cNvPr>
          <p:cNvSpPr/>
          <p:nvPr/>
        </p:nvSpPr>
        <p:spPr>
          <a:xfrm>
            <a:off x="374445" y="4141338"/>
            <a:ext cx="2813255" cy="1840361"/>
          </a:xfrm>
          <a:prstGeom prst="roundRect">
            <a:avLst>
              <a:gd name="adj" fmla="val 15159"/>
            </a:avLst>
          </a:prstGeom>
          <a:solidFill>
            <a:schemeClr val="bg1"/>
          </a:solidFill>
          <a:ln w="127000">
            <a:solidFill>
              <a:srgbClr val="207CA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A859DD5-A34C-B435-AC1A-E5C7CF1E8231}"/>
              </a:ext>
            </a:extLst>
          </p:cNvPr>
          <p:cNvSpPr/>
          <p:nvPr/>
        </p:nvSpPr>
        <p:spPr>
          <a:xfrm>
            <a:off x="374445" y="1988112"/>
            <a:ext cx="2813255" cy="1840361"/>
          </a:xfrm>
          <a:prstGeom prst="roundRect">
            <a:avLst>
              <a:gd name="adj" fmla="val 15159"/>
            </a:avLst>
          </a:prstGeom>
          <a:solidFill>
            <a:schemeClr val="bg1"/>
          </a:solidFill>
          <a:ln w="127000">
            <a:solidFill>
              <a:srgbClr val="E7B288"/>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7">
            <a:extLst>
              <a:ext uri="{FF2B5EF4-FFF2-40B4-BE49-F238E27FC236}">
                <a16:creationId xmlns:a16="http://schemas.microsoft.com/office/drawing/2014/main" id="{B7227386-2872-35C3-099D-3E7A1F71A5AC}"/>
              </a:ext>
            </a:extLst>
          </p:cNvPr>
          <p:cNvSpPr>
            <a:spLocks noGrp="1"/>
          </p:cNvSpPr>
          <p:nvPr>
            <p:ph type="title"/>
          </p:nvPr>
        </p:nvSpPr>
        <p:spPr>
          <a:xfrm>
            <a:off x="1384145" y="561029"/>
            <a:ext cx="9423710" cy="1049347"/>
          </a:xfrm>
        </p:spPr>
        <p:txBody>
          <a:bodyPr>
            <a:normAutofit fontScale="90000"/>
          </a:bodyPr>
          <a:lstStyle/>
          <a:p>
            <a:pPr algn="ctr"/>
            <a:r>
              <a:rPr lang="en-US" b="1" dirty="0"/>
              <a:t>Results: </a:t>
            </a:r>
            <a:r>
              <a:rPr lang="en-US" dirty="0" err="1"/>
              <a:t>iNaturalist</a:t>
            </a:r>
            <a:r>
              <a:rPr lang="en-US" dirty="0"/>
              <a:t> data is used in scientific research from 128 countries</a:t>
            </a:r>
          </a:p>
        </p:txBody>
      </p:sp>
      <p:pic>
        <p:nvPicPr>
          <p:cNvPr id="3" name="Picture 2" descr="A screenshot of a computer screen&#10;&#10;AI-generated content may be incorrect.">
            <a:extLst>
              <a:ext uri="{FF2B5EF4-FFF2-40B4-BE49-F238E27FC236}">
                <a16:creationId xmlns:a16="http://schemas.microsoft.com/office/drawing/2014/main" id="{8546488B-359C-16A5-647A-55071E8E90D2}"/>
              </a:ext>
            </a:extLst>
          </p:cNvPr>
          <p:cNvPicPr>
            <a:picLocks noChangeAspect="1"/>
          </p:cNvPicPr>
          <p:nvPr/>
        </p:nvPicPr>
        <p:blipFill>
          <a:blip r:embed="rId2">
            <a:extLst>
              <a:ext uri="{28A0092B-C50C-407E-A947-70E740481C1C}">
                <a14:useLocalDpi xmlns:a14="http://schemas.microsoft.com/office/drawing/2010/main" val="0"/>
              </a:ext>
            </a:extLst>
          </a:blip>
          <a:srcRect l="22118" t="4075" r="4286" b="50000"/>
          <a:stretch/>
        </p:blipFill>
        <p:spPr>
          <a:xfrm>
            <a:off x="5502885" y="2011741"/>
            <a:ext cx="6314670" cy="4285230"/>
          </a:xfrm>
          <a:prstGeom prst="rect">
            <a:avLst/>
          </a:prstGeom>
        </p:spPr>
      </p:pic>
      <p:sp>
        <p:nvSpPr>
          <p:cNvPr id="5" name="Content Placeholder 2">
            <a:extLst>
              <a:ext uri="{FF2B5EF4-FFF2-40B4-BE49-F238E27FC236}">
                <a16:creationId xmlns:a16="http://schemas.microsoft.com/office/drawing/2014/main" id="{18A111EA-4832-EDD6-103C-478596EEABEF}"/>
              </a:ext>
            </a:extLst>
          </p:cNvPr>
          <p:cNvSpPr txBox="1">
            <a:spLocks/>
          </p:cNvSpPr>
          <p:nvPr/>
        </p:nvSpPr>
        <p:spPr>
          <a:xfrm>
            <a:off x="310017" y="2149844"/>
            <a:ext cx="2942110" cy="1661928"/>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600" dirty="0"/>
              <a:t>Less articles than expected given the proportion of </a:t>
            </a:r>
            <a:r>
              <a:rPr lang="en-US" sz="2600" dirty="0" err="1"/>
              <a:t>iNaturalist</a:t>
            </a:r>
            <a:r>
              <a:rPr lang="en-US" sz="2600" dirty="0"/>
              <a:t> observations</a:t>
            </a:r>
          </a:p>
        </p:txBody>
      </p:sp>
      <p:sp>
        <p:nvSpPr>
          <p:cNvPr id="6" name="Content Placeholder 2">
            <a:extLst>
              <a:ext uri="{FF2B5EF4-FFF2-40B4-BE49-F238E27FC236}">
                <a16:creationId xmlns:a16="http://schemas.microsoft.com/office/drawing/2014/main" id="{0791EE73-E1CF-E275-795D-35F54A1E0642}"/>
              </a:ext>
            </a:extLst>
          </p:cNvPr>
          <p:cNvSpPr txBox="1">
            <a:spLocks/>
          </p:cNvSpPr>
          <p:nvPr/>
        </p:nvSpPr>
        <p:spPr>
          <a:xfrm>
            <a:off x="437017" y="4319771"/>
            <a:ext cx="2688110" cy="1661928"/>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600" dirty="0"/>
              <a:t>More articles than expected given the proportion of </a:t>
            </a:r>
            <a:r>
              <a:rPr lang="en-US" sz="2600" dirty="0" err="1"/>
              <a:t>iNaturalist</a:t>
            </a:r>
            <a:r>
              <a:rPr lang="en-US" sz="2600" dirty="0"/>
              <a:t> observations</a:t>
            </a:r>
          </a:p>
        </p:txBody>
      </p:sp>
      <p:pic>
        <p:nvPicPr>
          <p:cNvPr id="7" name="Picture 6" descr="A screenshot of a computer screen&#10;&#10;AI-generated content may be incorrect.">
            <a:extLst>
              <a:ext uri="{FF2B5EF4-FFF2-40B4-BE49-F238E27FC236}">
                <a16:creationId xmlns:a16="http://schemas.microsoft.com/office/drawing/2014/main" id="{FA402689-77D3-3552-03DC-DF6B016F7A3F}"/>
              </a:ext>
            </a:extLst>
          </p:cNvPr>
          <p:cNvPicPr>
            <a:picLocks noChangeAspect="1"/>
          </p:cNvPicPr>
          <p:nvPr/>
        </p:nvPicPr>
        <p:blipFill>
          <a:blip r:embed="rId2">
            <a:extLst>
              <a:ext uri="{28A0092B-C50C-407E-A947-70E740481C1C}">
                <a14:useLocalDpi xmlns:a14="http://schemas.microsoft.com/office/drawing/2010/main" val="0"/>
              </a:ext>
            </a:extLst>
          </a:blip>
          <a:srcRect l="5393" t="25897" r="72109" b="56054"/>
          <a:stretch/>
        </p:blipFill>
        <p:spPr>
          <a:xfrm>
            <a:off x="3527615" y="2999914"/>
            <a:ext cx="1930400" cy="1684118"/>
          </a:xfrm>
          <a:prstGeom prst="rect">
            <a:avLst/>
          </a:prstGeom>
        </p:spPr>
      </p:pic>
      <p:cxnSp>
        <p:nvCxnSpPr>
          <p:cNvPr id="14" name="Straight Connector 13">
            <a:extLst>
              <a:ext uri="{FF2B5EF4-FFF2-40B4-BE49-F238E27FC236}">
                <a16:creationId xmlns:a16="http://schemas.microsoft.com/office/drawing/2014/main" id="{9699AAC5-3393-49AE-BF94-C42B5A369AFB}"/>
              </a:ext>
            </a:extLst>
          </p:cNvPr>
          <p:cNvCxnSpPr>
            <a:cxnSpLocks/>
          </p:cNvCxnSpPr>
          <p:nvPr/>
        </p:nvCxnSpPr>
        <p:spPr>
          <a:xfrm flipH="1" flipV="1">
            <a:off x="3187700" y="3111500"/>
            <a:ext cx="527050" cy="368300"/>
          </a:xfrm>
          <a:prstGeom prst="line">
            <a:avLst/>
          </a:prstGeom>
          <a:ln w="127000">
            <a:solidFill>
              <a:srgbClr val="E7B288"/>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FB912C-0A28-DCBE-6DB4-1A4EF81FAB8D}"/>
              </a:ext>
            </a:extLst>
          </p:cNvPr>
          <p:cNvCxnSpPr>
            <a:cxnSpLocks/>
            <a:endCxn id="9" idx="3"/>
          </p:cNvCxnSpPr>
          <p:nvPr/>
        </p:nvCxnSpPr>
        <p:spPr>
          <a:xfrm flipH="1">
            <a:off x="3187700" y="4533235"/>
            <a:ext cx="615213" cy="528284"/>
          </a:xfrm>
          <a:prstGeom prst="line">
            <a:avLst/>
          </a:prstGeom>
          <a:ln w="127000">
            <a:solidFill>
              <a:srgbClr val="207CA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4FC0A71-C8C9-8821-0E92-BE62FF6C58F4}"/>
              </a:ext>
            </a:extLst>
          </p:cNvPr>
          <p:cNvSpPr/>
          <p:nvPr/>
        </p:nvSpPr>
        <p:spPr>
          <a:xfrm>
            <a:off x="5295900" y="4025900"/>
            <a:ext cx="615213" cy="5282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80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FF09C-3606-6ACC-8F67-600C40F8B30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E727CAB-60E8-79DC-91F9-7A2A65FCF2D1}"/>
              </a:ext>
            </a:extLst>
          </p:cNvPr>
          <p:cNvSpPr/>
          <p:nvPr/>
        </p:nvSpPr>
        <p:spPr>
          <a:xfrm>
            <a:off x="-1" y="1493503"/>
            <a:ext cx="11481815" cy="6731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diagram of a variety of species&#10;&#10;AI-generated content may be incorrect.">
            <a:extLst>
              <a:ext uri="{FF2B5EF4-FFF2-40B4-BE49-F238E27FC236}">
                <a16:creationId xmlns:a16="http://schemas.microsoft.com/office/drawing/2014/main" id="{D0EF21C0-CE92-ABEF-0130-A6BAC68B1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98" y="979121"/>
            <a:ext cx="7716396" cy="5309447"/>
          </a:xfrm>
          <a:prstGeom prst="rect">
            <a:avLst/>
          </a:prstGeom>
        </p:spPr>
      </p:pic>
      <p:sp>
        <p:nvSpPr>
          <p:cNvPr id="22" name="Title 7">
            <a:extLst>
              <a:ext uri="{FF2B5EF4-FFF2-40B4-BE49-F238E27FC236}">
                <a16:creationId xmlns:a16="http://schemas.microsoft.com/office/drawing/2014/main" id="{D83B9F55-A260-9932-1A43-654165436872}"/>
              </a:ext>
            </a:extLst>
          </p:cNvPr>
          <p:cNvSpPr>
            <a:spLocks noGrp="1"/>
          </p:cNvSpPr>
          <p:nvPr>
            <p:ph type="title"/>
          </p:nvPr>
        </p:nvSpPr>
        <p:spPr>
          <a:xfrm>
            <a:off x="656291" y="-235107"/>
            <a:ext cx="10879417" cy="1049347"/>
          </a:xfrm>
        </p:spPr>
        <p:txBody>
          <a:bodyPr>
            <a:normAutofit/>
          </a:bodyPr>
          <a:lstStyle/>
          <a:p>
            <a:pPr algn="ctr"/>
            <a:r>
              <a:rPr lang="en-US" sz="3200" b="1" dirty="0"/>
              <a:t>Results: </a:t>
            </a:r>
            <a:r>
              <a:rPr lang="en-US" sz="3200" dirty="0"/>
              <a:t>638 taxonomic families from the </a:t>
            </a:r>
            <a:r>
              <a:rPr lang="en-US" sz="3200" dirty="0" err="1"/>
              <a:t>iNaturalist</a:t>
            </a:r>
            <a:r>
              <a:rPr lang="en-US" sz="3200" dirty="0"/>
              <a:t> literature search</a:t>
            </a:r>
          </a:p>
        </p:txBody>
      </p:sp>
      <p:sp>
        <p:nvSpPr>
          <p:cNvPr id="2" name="Content Placeholder 2">
            <a:extLst>
              <a:ext uri="{FF2B5EF4-FFF2-40B4-BE49-F238E27FC236}">
                <a16:creationId xmlns:a16="http://schemas.microsoft.com/office/drawing/2014/main" id="{E556F6DA-95C0-8722-24FA-717BEF2D98E9}"/>
              </a:ext>
            </a:extLst>
          </p:cNvPr>
          <p:cNvSpPr txBox="1">
            <a:spLocks/>
          </p:cNvSpPr>
          <p:nvPr/>
        </p:nvSpPr>
        <p:spPr>
          <a:xfrm>
            <a:off x="5289846" y="4530256"/>
            <a:ext cx="3708400" cy="113455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200" dirty="0"/>
              <a:t>More articles than expected given the proportion of </a:t>
            </a:r>
            <a:r>
              <a:rPr lang="en-US" sz="2200" dirty="0" err="1"/>
              <a:t>iNaturalist</a:t>
            </a:r>
            <a:r>
              <a:rPr lang="en-US" sz="2200" dirty="0"/>
              <a:t> observations</a:t>
            </a:r>
          </a:p>
        </p:txBody>
      </p:sp>
      <p:grpSp>
        <p:nvGrpSpPr>
          <p:cNvPr id="3" name="Group 2">
            <a:extLst>
              <a:ext uri="{FF2B5EF4-FFF2-40B4-BE49-F238E27FC236}">
                <a16:creationId xmlns:a16="http://schemas.microsoft.com/office/drawing/2014/main" id="{E68F2596-2BBB-E5A7-067B-05ABF85AE1E9}"/>
              </a:ext>
            </a:extLst>
          </p:cNvPr>
          <p:cNvGrpSpPr/>
          <p:nvPr/>
        </p:nvGrpSpPr>
        <p:grpSpPr>
          <a:xfrm>
            <a:off x="8963506" y="4197078"/>
            <a:ext cx="1968500" cy="1551378"/>
            <a:chOff x="8364952" y="2256351"/>
            <a:chExt cx="1968500" cy="1551378"/>
          </a:xfrm>
        </p:grpSpPr>
        <p:sp>
          <p:nvSpPr>
            <p:cNvPr id="31" name="Rectangle: Rounded Corners 30">
              <a:extLst>
                <a:ext uri="{FF2B5EF4-FFF2-40B4-BE49-F238E27FC236}">
                  <a16:creationId xmlns:a16="http://schemas.microsoft.com/office/drawing/2014/main" id="{9C990F53-FF15-25FC-AEC3-4FAE63EF1026}"/>
                </a:ext>
              </a:extLst>
            </p:cNvPr>
            <p:cNvSpPr/>
            <p:nvPr/>
          </p:nvSpPr>
          <p:spPr>
            <a:xfrm>
              <a:off x="8364952" y="2256351"/>
              <a:ext cx="1968500" cy="1551378"/>
            </a:xfrm>
            <a:prstGeom prst="roundRect">
              <a:avLst>
                <a:gd name="adj" fmla="val 22511"/>
              </a:avLst>
            </a:prstGeom>
            <a:solidFill>
              <a:schemeClr val="accent1">
                <a:lumMod val="75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Frog with solid fill">
              <a:extLst>
                <a:ext uri="{FF2B5EF4-FFF2-40B4-BE49-F238E27FC236}">
                  <a16:creationId xmlns:a16="http://schemas.microsoft.com/office/drawing/2014/main" id="{1C400D7C-43CC-171C-3B40-D813228BA7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9340843" y="2747344"/>
              <a:ext cx="914400" cy="914400"/>
            </a:xfrm>
            <a:prstGeom prst="rect">
              <a:avLst/>
            </a:prstGeom>
          </p:spPr>
        </p:pic>
        <p:pic>
          <p:nvPicPr>
            <p:cNvPr id="17" name="Graphic 16" descr="Squirrel with solid fill">
              <a:extLst>
                <a:ext uri="{FF2B5EF4-FFF2-40B4-BE49-F238E27FC236}">
                  <a16:creationId xmlns:a16="http://schemas.microsoft.com/office/drawing/2014/main" id="{2A9A1398-15B7-07F2-AF36-1A0022D89D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64952" y="2775020"/>
              <a:ext cx="914400" cy="914400"/>
            </a:xfrm>
            <a:prstGeom prst="rect">
              <a:avLst/>
            </a:prstGeom>
          </p:spPr>
        </p:pic>
        <p:pic>
          <p:nvPicPr>
            <p:cNvPr id="19" name="Graphic 18" descr="Snake with solid fill">
              <a:extLst>
                <a:ext uri="{FF2B5EF4-FFF2-40B4-BE49-F238E27FC236}">
                  <a16:creationId xmlns:a16="http://schemas.microsoft.com/office/drawing/2014/main" id="{3D4100E2-2CC2-7F22-BB2E-041AF9DEC4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82993" y="2284053"/>
              <a:ext cx="699909" cy="699909"/>
            </a:xfrm>
            <a:prstGeom prst="rect">
              <a:avLst/>
            </a:prstGeom>
          </p:spPr>
        </p:pic>
      </p:grpSp>
      <p:pic>
        <p:nvPicPr>
          <p:cNvPr id="5" name="Picture 4" descr="A diagram of a variety of species&#10;&#10;AI-generated content may be incorrect.">
            <a:extLst>
              <a:ext uri="{FF2B5EF4-FFF2-40B4-BE49-F238E27FC236}">
                <a16:creationId xmlns:a16="http://schemas.microsoft.com/office/drawing/2014/main" id="{BCF9EB6E-7968-8C92-0CC7-408EE30E0EEE}"/>
              </a:ext>
            </a:extLst>
          </p:cNvPr>
          <p:cNvPicPr>
            <a:picLocks noChangeAspect="1"/>
          </p:cNvPicPr>
          <p:nvPr/>
        </p:nvPicPr>
        <p:blipFill>
          <a:blip r:embed="rId3">
            <a:extLst>
              <a:ext uri="{28A0092B-C50C-407E-A947-70E740481C1C}">
                <a14:useLocalDpi xmlns:a14="http://schemas.microsoft.com/office/drawing/2010/main" val="0"/>
              </a:ext>
            </a:extLst>
          </a:blip>
          <a:srcRect l="11978" t="2539" r="73446" b="82906"/>
          <a:stretch/>
        </p:blipFill>
        <p:spPr>
          <a:xfrm>
            <a:off x="9392191" y="2948788"/>
            <a:ext cx="1124713" cy="772771"/>
          </a:xfrm>
          <a:prstGeom prst="rect">
            <a:avLst/>
          </a:prstGeom>
        </p:spPr>
      </p:pic>
      <p:sp>
        <p:nvSpPr>
          <p:cNvPr id="6" name="Rectangle 5">
            <a:extLst>
              <a:ext uri="{FF2B5EF4-FFF2-40B4-BE49-F238E27FC236}">
                <a16:creationId xmlns:a16="http://schemas.microsoft.com/office/drawing/2014/main" id="{70D510A4-843F-B53C-0962-4D469DC5A3F5}"/>
              </a:ext>
            </a:extLst>
          </p:cNvPr>
          <p:cNvSpPr/>
          <p:nvPr/>
        </p:nvSpPr>
        <p:spPr>
          <a:xfrm>
            <a:off x="1541929" y="1129157"/>
            <a:ext cx="1124712" cy="673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CB30E637-C312-8CE1-9006-863B1280A00C}"/>
              </a:ext>
            </a:extLst>
          </p:cNvPr>
          <p:cNvSpPr txBox="1">
            <a:spLocks/>
          </p:cNvSpPr>
          <p:nvPr/>
        </p:nvSpPr>
        <p:spPr>
          <a:xfrm>
            <a:off x="1429004" y="979121"/>
            <a:ext cx="3440212" cy="129685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200" dirty="0"/>
              <a:t>Less articles than expected given the proportion of </a:t>
            </a:r>
            <a:r>
              <a:rPr lang="en-US" sz="2200" dirty="0" err="1"/>
              <a:t>iNaturalist</a:t>
            </a:r>
            <a:r>
              <a:rPr lang="en-US" sz="2200" dirty="0"/>
              <a:t> observations</a:t>
            </a:r>
          </a:p>
        </p:txBody>
      </p:sp>
      <p:grpSp>
        <p:nvGrpSpPr>
          <p:cNvPr id="24" name="Group 23">
            <a:extLst>
              <a:ext uri="{FF2B5EF4-FFF2-40B4-BE49-F238E27FC236}">
                <a16:creationId xmlns:a16="http://schemas.microsoft.com/office/drawing/2014/main" id="{571632A1-8802-F93D-0E71-F38B1655C7B5}"/>
              </a:ext>
            </a:extLst>
          </p:cNvPr>
          <p:cNvGrpSpPr/>
          <p:nvPr/>
        </p:nvGrpSpPr>
        <p:grpSpPr>
          <a:xfrm>
            <a:off x="8963506" y="979121"/>
            <a:ext cx="1968500" cy="1554781"/>
            <a:chOff x="8783600" y="1117501"/>
            <a:chExt cx="1968500" cy="1554781"/>
          </a:xfrm>
        </p:grpSpPr>
        <p:sp>
          <p:nvSpPr>
            <p:cNvPr id="23" name="Rectangle: Rounded Corners 22">
              <a:extLst>
                <a:ext uri="{FF2B5EF4-FFF2-40B4-BE49-F238E27FC236}">
                  <a16:creationId xmlns:a16="http://schemas.microsoft.com/office/drawing/2014/main" id="{9F5F5460-5007-A5B8-2F60-2E9ACE76F684}"/>
                </a:ext>
              </a:extLst>
            </p:cNvPr>
            <p:cNvSpPr/>
            <p:nvPr/>
          </p:nvSpPr>
          <p:spPr>
            <a:xfrm>
              <a:off x="8783600" y="1120904"/>
              <a:ext cx="1968500" cy="1551378"/>
            </a:xfrm>
            <a:prstGeom prst="roundRect">
              <a:avLst>
                <a:gd name="adj" fmla="val 22511"/>
              </a:avLst>
            </a:prstGeom>
            <a:solidFill>
              <a:srgbClr val="874C1B"/>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parrow with solid fill">
              <a:extLst>
                <a:ext uri="{FF2B5EF4-FFF2-40B4-BE49-F238E27FC236}">
                  <a16:creationId xmlns:a16="http://schemas.microsoft.com/office/drawing/2014/main" id="{58B9BEB4-5FF4-06AC-F20B-2229DCF2CE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60242" y="1117501"/>
              <a:ext cx="914400" cy="914400"/>
            </a:xfrm>
            <a:prstGeom prst="rect">
              <a:avLst/>
            </a:prstGeom>
          </p:spPr>
        </p:pic>
        <p:pic>
          <p:nvPicPr>
            <p:cNvPr id="11" name="Graphic 10" descr="Grasshopper with solid fill">
              <a:extLst>
                <a:ext uri="{FF2B5EF4-FFF2-40B4-BE49-F238E27FC236}">
                  <a16:creationId xmlns:a16="http://schemas.microsoft.com/office/drawing/2014/main" id="{ECE600C0-0AF3-0976-F5C9-6D1023077F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98725" y="1821350"/>
              <a:ext cx="798550" cy="798550"/>
            </a:xfrm>
            <a:prstGeom prst="rect">
              <a:avLst/>
            </a:prstGeom>
          </p:spPr>
        </p:pic>
        <p:pic>
          <p:nvPicPr>
            <p:cNvPr id="21" name="Graphic 20" descr="Sunflower with solid fill">
              <a:extLst>
                <a:ext uri="{FF2B5EF4-FFF2-40B4-BE49-F238E27FC236}">
                  <a16:creationId xmlns:a16="http://schemas.microsoft.com/office/drawing/2014/main" id="{9C3B28C6-0D6E-F19D-CF6F-B13056E4B5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87777" y="1270537"/>
              <a:ext cx="728599" cy="728599"/>
            </a:xfrm>
            <a:prstGeom prst="rect">
              <a:avLst/>
            </a:prstGeom>
          </p:spPr>
        </p:pic>
      </p:grpSp>
    </p:spTree>
    <p:custDataLst>
      <p:tags r:id="rId1"/>
    </p:custDataLst>
    <p:extLst>
      <p:ext uri="{BB962C8B-B14F-4D97-AF65-F5344CB8AC3E}">
        <p14:creationId xmlns:p14="http://schemas.microsoft.com/office/powerpoint/2010/main" val="220451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CF81D86-BDBA-477C-B7DD-8D359BB9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DE58F-7689-7E94-3C94-685DE41730CF}"/>
              </a:ext>
            </a:extLst>
          </p:cNvPr>
          <p:cNvSpPr>
            <a:spLocks noGrp="1"/>
          </p:cNvSpPr>
          <p:nvPr>
            <p:ph type="title"/>
          </p:nvPr>
        </p:nvSpPr>
        <p:spPr>
          <a:xfrm>
            <a:off x="4974771" y="634946"/>
            <a:ext cx="6574972" cy="1450757"/>
          </a:xfrm>
        </p:spPr>
        <p:txBody>
          <a:bodyPr>
            <a:normAutofit/>
          </a:bodyPr>
          <a:lstStyle/>
          <a:p>
            <a:r>
              <a:rPr lang="en-US" dirty="0"/>
              <a:t>What is </a:t>
            </a:r>
            <a:r>
              <a:rPr lang="en-US" dirty="0" err="1"/>
              <a:t>iNaturalist</a:t>
            </a:r>
            <a:r>
              <a:rPr lang="en-US" dirty="0"/>
              <a:t>?</a:t>
            </a:r>
          </a:p>
        </p:txBody>
      </p:sp>
      <p:cxnSp>
        <p:nvCxnSpPr>
          <p:cNvPr id="21" name="Straight Connector 20">
            <a:extLst>
              <a:ext uri="{FF2B5EF4-FFF2-40B4-BE49-F238E27FC236}">
                <a16:creationId xmlns:a16="http://schemas.microsoft.com/office/drawing/2014/main" id="{C65F3E9C-EF11-4F8F-A621-399C7A3E6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700CF1-CADD-053F-7FBE-5445A86FC6A6}"/>
              </a:ext>
            </a:extLst>
          </p:cNvPr>
          <p:cNvSpPr>
            <a:spLocks noGrp="1"/>
          </p:cNvSpPr>
          <p:nvPr>
            <p:ph idx="1"/>
          </p:nvPr>
        </p:nvSpPr>
        <p:spPr>
          <a:xfrm>
            <a:off x="4974769" y="2198914"/>
            <a:ext cx="6574973" cy="3670180"/>
          </a:xfrm>
        </p:spPr>
        <p:txBody>
          <a:bodyPr>
            <a:normAutofit/>
          </a:bodyPr>
          <a:lstStyle/>
          <a:p>
            <a:r>
              <a:rPr lang="en-US" dirty="0"/>
              <a:t>A global platform where users submit observations of any living thing using either the application or website</a:t>
            </a:r>
          </a:p>
          <a:p>
            <a:r>
              <a:rPr lang="en-US" dirty="0"/>
              <a:t>A community of naturalists then provide identification suggestions, and when the observation reaches over 2/3rds agreement the data becomes “Research Grade”</a:t>
            </a:r>
          </a:p>
          <a:p>
            <a:r>
              <a:rPr lang="en-US" b="1" dirty="0" err="1"/>
              <a:t>iNaturalist</a:t>
            </a:r>
            <a:r>
              <a:rPr lang="en-US" b="1" dirty="0"/>
              <a:t> mission: </a:t>
            </a:r>
            <a:r>
              <a:rPr lang="en-US" dirty="0"/>
              <a:t>“Connect people to nature and advance biodiversity science and conservation”</a:t>
            </a:r>
            <a:endParaRPr lang="en-US" b="1" dirty="0"/>
          </a:p>
          <a:p>
            <a:endParaRPr lang="en-US" dirty="0"/>
          </a:p>
        </p:txBody>
      </p:sp>
      <p:sp>
        <p:nvSpPr>
          <p:cNvPr id="23" name="Rectangle 22">
            <a:extLst>
              <a:ext uri="{FF2B5EF4-FFF2-40B4-BE49-F238E27FC236}">
                <a16:creationId xmlns:a16="http://schemas.microsoft.com/office/drawing/2014/main" id="{88AA064E-5F6E-4024-BC28-EDDC3DFC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03B29638-4838-4B9B-B9DB-96E542BAF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5" name="Picture 14" descr="A green bird with wings&#10;&#10;Description automatically generated">
            <a:extLst>
              <a:ext uri="{FF2B5EF4-FFF2-40B4-BE49-F238E27FC236}">
                <a16:creationId xmlns:a16="http://schemas.microsoft.com/office/drawing/2014/main" id="{B8118EB1-FF89-5791-3E6A-03F1D9B93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578" y="4471026"/>
            <a:ext cx="1510793" cy="1510793"/>
          </a:xfrm>
          <a:prstGeom prst="rect">
            <a:avLst/>
          </a:prstGeom>
        </p:spPr>
      </p:pic>
      <p:pic>
        <p:nvPicPr>
          <p:cNvPr id="5" name="Picture 4" descr="A hand holding a cell phone with a picture of a snake&#10;&#10;AI-generated content may be incorrect.">
            <a:extLst>
              <a:ext uri="{FF2B5EF4-FFF2-40B4-BE49-F238E27FC236}">
                <a16:creationId xmlns:a16="http://schemas.microsoft.com/office/drawing/2014/main" id="{D1AF62E6-FF75-3828-BD2E-2F6C801615EE}"/>
              </a:ext>
            </a:extLst>
          </p:cNvPr>
          <p:cNvPicPr>
            <a:picLocks noChangeAspect="1"/>
          </p:cNvPicPr>
          <p:nvPr/>
        </p:nvPicPr>
        <p:blipFill>
          <a:blip r:embed="rId4">
            <a:extLst>
              <a:ext uri="{28A0092B-C50C-407E-A947-70E740481C1C}">
                <a14:useLocalDpi xmlns:a14="http://schemas.microsoft.com/office/drawing/2010/main" val="0"/>
              </a:ext>
            </a:extLst>
          </a:blip>
          <a:srcRect r="19658"/>
          <a:stretch/>
        </p:blipFill>
        <p:spPr>
          <a:xfrm>
            <a:off x="555172" y="634946"/>
            <a:ext cx="4093028" cy="5094514"/>
          </a:xfrm>
          <a:prstGeom prst="rect">
            <a:avLst/>
          </a:prstGeom>
        </p:spPr>
      </p:pic>
    </p:spTree>
    <p:extLst>
      <p:ext uri="{BB962C8B-B14F-4D97-AF65-F5344CB8AC3E}">
        <p14:creationId xmlns:p14="http://schemas.microsoft.com/office/powerpoint/2010/main" val="897579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27B4C-E055-C302-C675-B1F390554877}"/>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600">
                <a:solidFill>
                  <a:schemeClr val="tx1">
                    <a:lumMod val="85000"/>
                    <a:lumOff val="15000"/>
                  </a:schemeClr>
                </a:solidFill>
              </a:rPr>
              <a:t>51.5% of articles were focused on three or fewer species</a:t>
            </a:r>
          </a:p>
        </p:txBody>
      </p:sp>
      <p:pic>
        <p:nvPicPr>
          <p:cNvPr id="4" name="Picture 3" descr="A turtle on the beach&#10;&#10;AI-generated content may be incorrect.">
            <a:extLst>
              <a:ext uri="{FF2B5EF4-FFF2-40B4-BE49-F238E27FC236}">
                <a16:creationId xmlns:a16="http://schemas.microsoft.com/office/drawing/2014/main" id="{D167F20E-B06E-1E41-CD48-FECFE8D72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799726"/>
            <a:ext cx="6912217" cy="473486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31841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893EAD7-332B-79B1-3DE9-56EAFF3011C2}"/>
              </a:ext>
            </a:extLst>
          </p:cNvPr>
          <p:cNvSpPr/>
          <p:nvPr/>
        </p:nvSpPr>
        <p:spPr>
          <a:xfrm>
            <a:off x="5753100" y="1397000"/>
            <a:ext cx="749300" cy="647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A3E762C-9767-B2BA-983C-D43DCDAD8879}"/>
              </a:ext>
            </a:extLst>
          </p:cNvPr>
          <p:cNvSpPr>
            <a:spLocks noGrp="1"/>
          </p:cNvSpPr>
          <p:nvPr>
            <p:ph type="title"/>
          </p:nvPr>
        </p:nvSpPr>
        <p:spPr>
          <a:xfrm>
            <a:off x="1943100" y="-89876"/>
            <a:ext cx="9118600" cy="1049347"/>
          </a:xfrm>
        </p:spPr>
        <p:txBody>
          <a:bodyPr>
            <a:normAutofit/>
          </a:bodyPr>
          <a:lstStyle/>
          <a:p>
            <a:pPr algn="ctr"/>
            <a:r>
              <a:rPr lang="en-US" sz="4000" b="1" dirty="0"/>
              <a:t>Results: </a:t>
            </a:r>
            <a:r>
              <a:rPr lang="en-US" sz="4000" dirty="0"/>
              <a:t>Paper Topics</a:t>
            </a:r>
          </a:p>
        </p:txBody>
      </p:sp>
      <p:pic>
        <p:nvPicPr>
          <p:cNvPr id="7" name="Picture 6" descr="A circle of words with text&#10;&#10;AI-generated content may be incorrect.">
            <a:extLst>
              <a:ext uri="{FF2B5EF4-FFF2-40B4-BE49-F238E27FC236}">
                <a16:creationId xmlns:a16="http://schemas.microsoft.com/office/drawing/2014/main" id="{4EC7F98B-F3E5-3675-8AA3-71898776A7BF}"/>
              </a:ext>
            </a:extLst>
          </p:cNvPr>
          <p:cNvPicPr>
            <a:picLocks noChangeAspect="1"/>
          </p:cNvPicPr>
          <p:nvPr/>
        </p:nvPicPr>
        <p:blipFill>
          <a:blip r:embed="rId3">
            <a:extLst>
              <a:ext uri="{28A0092B-C50C-407E-A947-70E740481C1C}">
                <a14:useLocalDpi xmlns:a14="http://schemas.microsoft.com/office/drawing/2010/main" val="0"/>
              </a:ext>
            </a:extLst>
          </a:blip>
          <a:srcRect l="5491" t="8573" r="6302" b="8337"/>
          <a:stretch/>
        </p:blipFill>
        <p:spPr>
          <a:xfrm>
            <a:off x="6271890" y="1150082"/>
            <a:ext cx="5123792" cy="4826570"/>
          </a:xfrm>
          <a:prstGeom prst="rect">
            <a:avLst/>
          </a:prstGeom>
        </p:spPr>
      </p:pic>
      <p:pic>
        <p:nvPicPr>
          <p:cNvPr id="11" name="Picture 10" descr="A bar graph showing the number of articles&#10;&#10;AI-generated content may be incorrect.">
            <a:extLst>
              <a:ext uri="{FF2B5EF4-FFF2-40B4-BE49-F238E27FC236}">
                <a16:creationId xmlns:a16="http://schemas.microsoft.com/office/drawing/2014/main" id="{4C89871B-A6B4-D314-7EA7-99CD78462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318" y="1082930"/>
            <a:ext cx="5123794" cy="5123794"/>
          </a:xfrm>
          <a:prstGeom prst="rect">
            <a:avLst/>
          </a:prstGeom>
        </p:spPr>
      </p:pic>
    </p:spTree>
    <p:extLst>
      <p:ext uri="{BB962C8B-B14F-4D97-AF65-F5344CB8AC3E}">
        <p14:creationId xmlns:p14="http://schemas.microsoft.com/office/powerpoint/2010/main" val="30546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C1718-5120-2B3E-36F9-F711D003C78B}"/>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ACD8E9B5-08DA-C35C-926B-C315610C07E5}"/>
              </a:ext>
            </a:extLst>
          </p:cNvPr>
          <p:cNvSpPr/>
          <p:nvPr/>
        </p:nvSpPr>
        <p:spPr>
          <a:xfrm>
            <a:off x="809625" y="1646874"/>
            <a:ext cx="5791200" cy="15335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255D06-CED2-AAB1-142B-52487210D386}"/>
              </a:ext>
            </a:extLst>
          </p:cNvPr>
          <p:cNvSpPr/>
          <p:nvPr/>
        </p:nvSpPr>
        <p:spPr>
          <a:xfrm>
            <a:off x="0" y="677937"/>
            <a:ext cx="5851525" cy="968937"/>
          </a:xfrm>
          <a:prstGeom prst="rect">
            <a:avLst/>
          </a:prstGeom>
          <a:solidFill>
            <a:srgbClr val="8AB833">
              <a:alpha val="1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F5D8EF-8476-D093-4AE3-176F05BF131A}"/>
              </a:ext>
            </a:extLst>
          </p:cNvPr>
          <p:cNvSpPr/>
          <p:nvPr/>
        </p:nvSpPr>
        <p:spPr>
          <a:xfrm>
            <a:off x="6121817" y="1372642"/>
            <a:ext cx="749300" cy="647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ar graph with text&#10;&#10;AI-generated content may be incorrect.">
            <a:extLst>
              <a:ext uri="{FF2B5EF4-FFF2-40B4-BE49-F238E27FC236}">
                <a16:creationId xmlns:a16="http://schemas.microsoft.com/office/drawing/2014/main" id="{2450681E-4DBC-2258-3747-151F8656C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009" y="832840"/>
            <a:ext cx="5045020" cy="2882869"/>
          </a:xfrm>
          <a:prstGeom prst="rect">
            <a:avLst/>
          </a:prstGeom>
        </p:spPr>
      </p:pic>
      <p:pic>
        <p:nvPicPr>
          <p:cNvPr id="9" name="Picture 8" descr="A bar graph with text&#10;&#10;AI-generated content may be incorrect.">
            <a:extLst>
              <a:ext uri="{FF2B5EF4-FFF2-40B4-BE49-F238E27FC236}">
                <a16:creationId xmlns:a16="http://schemas.microsoft.com/office/drawing/2014/main" id="{AB970666-458F-C794-505E-B174AA7AB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479" y="2626171"/>
            <a:ext cx="5045022" cy="2882869"/>
          </a:xfrm>
          <a:prstGeom prst="rect">
            <a:avLst/>
          </a:prstGeom>
        </p:spPr>
      </p:pic>
      <p:pic>
        <p:nvPicPr>
          <p:cNvPr id="13" name="Picture 12" descr="A bar graph with text&#10;&#10;AI-generated content may be incorrect.">
            <a:extLst>
              <a:ext uri="{FF2B5EF4-FFF2-40B4-BE49-F238E27FC236}">
                <a16:creationId xmlns:a16="http://schemas.microsoft.com/office/drawing/2014/main" id="{1A928CA1-BBD7-719F-0B35-0D56707D1C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817" y="4274283"/>
            <a:ext cx="5637528" cy="2013403"/>
          </a:xfrm>
          <a:prstGeom prst="rect">
            <a:avLst/>
          </a:prstGeom>
        </p:spPr>
      </p:pic>
      <p:sp>
        <p:nvSpPr>
          <p:cNvPr id="19" name="Content Placeholder 2">
            <a:extLst>
              <a:ext uri="{FF2B5EF4-FFF2-40B4-BE49-F238E27FC236}">
                <a16:creationId xmlns:a16="http://schemas.microsoft.com/office/drawing/2014/main" id="{0685DED8-ED14-C4F4-5B04-3D4ADD646795}"/>
              </a:ext>
            </a:extLst>
          </p:cNvPr>
          <p:cNvSpPr txBox="1">
            <a:spLocks/>
          </p:cNvSpPr>
          <p:nvPr/>
        </p:nvSpPr>
        <p:spPr>
          <a:xfrm>
            <a:off x="8228303" y="448362"/>
            <a:ext cx="2903192" cy="459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Analyses conducted</a:t>
            </a:r>
          </a:p>
        </p:txBody>
      </p:sp>
      <p:sp>
        <p:nvSpPr>
          <p:cNvPr id="20" name="Content Placeholder 2">
            <a:extLst>
              <a:ext uri="{FF2B5EF4-FFF2-40B4-BE49-F238E27FC236}">
                <a16:creationId xmlns:a16="http://schemas.microsoft.com/office/drawing/2014/main" id="{EC6969CF-20DC-F245-E0AB-05082256F5E5}"/>
              </a:ext>
            </a:extLst>
          </p:cNvPr>
          <p:cNvSpPr txBox="1">
            <a:spLocks/>
          </p:cNvSpPr>
          <p:nvPr/>
        </p:nvSpPr>
        <p:spPr>
          <a:xfrm>
            <a:off x="2437215" y="2215783"/>
            <a:ext cx="2903192" cy="459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t>iNaturalist</a:t>
            </a:r>
            <a:r>
              <a:rPr lang="en-US" sz="2400" dirty="0"/>
              <a:t> data type</a:t>
            </a:r>
          </a:p>
        </p:txBody>
      </p:sp>
      <p:sp>
        <p:nvSpPr>
          <p:cNvPr id="21" name="Content Placeholder 2">
            <a:extLst>
              <a:ext uri="{FF2B5EF4-FFF2-40B4-BE49-F238E27FC236}">
                <a16:creationId xmlns:a16="http://schemas.microsoft.com/office/drawing/2014/main" id="{7A0DD0F7-D606-E2DD-B956-7857FBEC7C61}"/>
              </a:ext>
            </a:extLst>
          </p:cNvPr>
          <p:cNvSpPr txBox="1">
            <a:spLocks/>
          </p:cNvSpPr>
          <p:nvPr/>
        </p:nvSpPr>
        <p:spPr>
          <a:xfrm>
            <a:off x="8228303" y="3870611"/>
            <a:ext cx="2903192" cy="459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t>iNaturalist</a:t>
            </a:r>
            <a:r>
              <a:rPr lang="en-US" sz="2400" dirty="0"/>
              <a:t> data role</a:t>
            </a:r>
          </a:p>
        </p:txBody>
      </p:sp>
      <p:sp>
        <p:nvSpPr>
          <p:cNvPr id="8" name="Title 7">
            <a:extLst>
              <a:ext uri="{FF2B5EF4-FFF2-40B4-BE49-F238E27FC236}">
                <a16:creationId xmlns:a16="http://schemas.microsoft.com/office/drawing/2014/main" id="{9D3F3BC0-7B72-1D3B-FC66-F41867B05635}"/>
              </a:ext>
            </a:extLst>
          </p:cNvPr>
          <p:cNvSpPr>
            <a:spLocks noGrp="1"/>
          </p:cNvSpPr>
          <p:nvPr>
            <p:ph type="title"/>
          </p:nvPr>
        </p:nvSpPr>
        <p:spPr>
          <a:xfrm>
            <a:off x="843836" y="597527"/>
            <a:ext cx="5114925" cy="1049347"/>
          </a:xfrm>
        </p:spPr>
        <p:txBody>
          <a:bodyPr>
            <a:normAutofit/>
          </a:bodyPr>
          <a:lstStyle/>
          <a:p>
            <a:r>
              <a:rPr lang="en-US" sz="3200" b="1" dirty="0">
                <a:solidFill>
                  <a:schemeClr val="tx1"/>
                </a:solidFill>
              </a:rPr>
              <a:t>Results: </a:t>
            </a:r>
            <a:r>
              <a:rPr lang="en-US" sz="3200" dirty="0">
                <a:solidFill>
                  <a:schemeClr val="tx1"/>
                </a:solidFill>
              </a:rPr>
              <a:t>Analyses conducted, data type, and data role</a:t>
            </a:r>
          </a:p>
        </p:txBody>
      </p:sp>
    </p:spTree>
    <p:extLst>
      <p:ext uri="{BB962C8B-B14F-4D97-AF65-F5344CB8AC3E}">
        <p14:creationId xmlns:p14="http://schemas.microsoft.com/office/powerpoint/2010/main" val="239765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10B8D-4DFF-CF7E-A5BD-DAF405CFD37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01C0418-D706-11D0-F1BA-63CA8BEEDE20}"/>
              </a:ext>
            </a:extLst>
          </p:cNvPr>
          <p:cNvSpPr/>
          <p:nvPr/>
        </p:nvSpPr>
        <p:spPr>
          <a:xfrm>
            <a:off x="530226" y="992256"/>
            <a:ext cx="11210923" cy="6149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A28361-19D9-87FD-13F1-9336F99F5BFD}"/>
              </a:ext>
            </a:extLst>
          </p:cNvPr>
          <p:cNvSpPr/>
          <p:nvPr/>
        </p:nvSpPr>
        <p:spPr>
          <a:xfrm>
            <a:off x="381000" y="1274022"/>
            <a:ext cx="11439525" cy="647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D812524-3766-7310-1DC7-383CA7F1B5D1}"/>
              </a:ext>
            </a:extLst>
          </p:cNvPr>
          <p:cNvSpPr>
            <a:spLocks noGrp="1"/>
          </p:cNvSpPr>
          <p:nvPr>
            <p:ph type="title"/>
          </p:nvPr>
        </p:nvSpPr>
        <p:spPr>
          <a:xfrm>
            <a:off x="1624012" y="153031"/>
            <a:ext cx="9118600" cy="1049347"/>
          </a:xfrm>
        </p:spPr>
        <p:txBody>
          <a:bodyPr>
            <a:normAutofit/>
          </a:bodyPr>
          <a:lstStyle/>
          <a:p>
            <a:pPr algn="ctr"/>
            <a:r>
              <a:rPr lang="en-US" sz="4000" b="1" dirty="0"/>
              <a:t>Results: </a:t>
            </a:r>
            <a:r>
              <a:rPr lang="en-US" sz="4000" dirty="0"/>
              <a:t>Imagery trends over time</a:t>
            </a:r>
            <a:endParaRPr lang="en-US" sz="4000" b="1" dirty="0"/>
          </a:p>
        </p:txBody>
      </p:sp>
      <p:pic>
        <p:nvPicPr>
          <p:cNvPr id="15" name="Picture 14" descr="A graph of a number of years&#10;&#10;AI-generated content may be incorrect.">
            <a:extLst>
              <a:ext uri="{FF2B5EF4-FFF2-40B4-BE49-F238E27FC236}">
                <a16:creationId xmlns:a16="http://schemas.microsoft.com/office/drawing/2014/main" id="{DF54DD53-DD92-5A3D-5CF2-B526400BBA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26" y="2151297"/>
            <a:ext cx="4776448" cy="3184299"/>
          </a:xfrm>
          <a:prstGeom prst="rect">
            <a:avLst/>
          </a:prstGeom>
        </p:spPr>
      </p:pic>
      <p:pic>
        <p:nvPicPr>
          <p:cNvPr id="17" name="Picture 16" descr="A graph of a number of years&#10;&#10;AI-generated content may be incorrect.">
            <a:extLst>
              <a:ext uri="{FF2B5EF4-FFF2-40B4-BE49-F238E27FC236}">
                <a16:creationId xmlns:a16="http://schemas.microsoft.com/office/drawing/2014/main" id="{5E2B6B34-5E1D-B4EA-34E2-C178945B0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175" y="2153713"/>
            <a:ext cx="4776447" cy="3184298"/>
          </a:xfrm>
          <a:prstGeom prst="rect">
            <a:avLst/>
          </a:prstGeom>
        </p:spPr>
      </p:pic>
      <p:sp>
        <p:nvSpPr>
          <p:cNvPr id="2" name="Content Placeholder 2">
            <a:extLst>
              <a:ext uri="{FF2B5EF4-FFF2-40B4-BE49-F238E27FC236}">
                <a16:creationId xmlns:a16="http://schemas.microsoft.com/office/drawing/2014/main" id="{27A7CD8B-6B98-E83B-6241-3EEC4B26D51E}"/>
              </a:ext>
            </a:extLst>
          </p:cNvPr>
          <p:cNvSpPr txBox="1">
            <a:spLocks/>
          </p:cNvSpPr>
          <p:nvPr/>
        </p:nvSpPr>
        <p:spPr>
          <a:xfrm>
            <a:off x="1244949" y="1692146"/>
            <a:ext cx="3923950" cy="459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Analyses conducted - Imagery</a:t>
            </a:r>
          </a:p>
        </p:txBody>
      </p:sp>
      <p:sp>
        <p:nvSpPr>
          <p:cNvPr id="3" name="Content Placeholder 2">
            <a:extLst>
              <a:ext uri="{FF2B5EF4-FFF2-40B4-BE49-F238E27FC236}">
                <a16:creationId xmlns:a16="http://schemas.microsoft.com/office/drawing/2014/main" id="{287A2B74-57DA-D5AA-3BB2-DB5C2D845048}"/>
              </a:ext>
            </a:extLst>
          </p:cNvPr>
          <p:cNvSpPr txBox="1">
            <a:spLocks/>
          </p:cNvSpPr>
          <p:nvPr/>
        </p:nvSpPr>
        <p:spPr>
          <a:xfrm>
            <a:off x="6384925" y="1694562"/>
            <a:ext cx="3923950" cy="459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Analyses data type - Imagery</a:t>
            </a:r>
          </a:p>
        </p:txBody>
      </p:sp>
      <p:pic>
        <p:nvPicPr>
          <p:cNvPr id="7" name="Picture 6" descr="A deer in a field&#10;&#10;AI-generated content may be incorrect.">
            <a:extLst>
              <a:ext uri="{FF2B5EF4-FFF2-40B4-BE49-F238E27FC236}">
                <a16:creationId xmlns:a16="http://schemas.microsoft.com/office/drawing/2014/main" id="{CE57A024-2C18-163E-15B3-94DA5AADC2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1471" y="322160"/>
            <a:ext cx="1337025" cy="1795326"/>
          </a:xfrm>
          <a:prstGeom prst="rect">
            <a:avLst/>
          </a:prstGeom>
        </p:spPr>
      </p:pic>
      <p:pic>
        <p:nvPicPr>
          <p:cNvPr id="16" name="Picture 15" descr="A butterfly on a flower&#10;&#10;AI-generated content may be incorrect.">
            <a:extLst>
              <a:ext uri="{FF2B5EF4-FFF2-40B4-BE49-F238E27FC236}">
                <a16:creationId xmlns:a16="http://schemas.microsoft.com/office/drawing/2014/main" id="{C8727EFA-B858-D8D2-B116-7AA261D975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1471" y="4228062"/>
            <a:ext cx="1333238" cy="1795326"/>
          </a:xfrm>
          <a:prstGeom prst="rect">
            <a:avLst/>
          </a:prstGeom>
        </p:spPr>
      </p:pic>
      <p:pic>
        <p:nvPicPr>
          <p:cNvPr id="19" name="Picture 18" descr="A black squirrel on a log&#10;&#10;AI-generated content may be incorrect.">
            <a:extLst>
              <a:ext uri="{FF2B5EF4-FFF2-40B4-BE49-F238E27FC236}">
                <a16:creationId xmlns:a16="http://schemas.microsoft.com/office/drawing/2014/main" id="{532AC57C-BE02-9295-3B74-DD6B7EAE25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1471" y="2287715"/>
            <a:ext cx="1333238" cy="1770118"/>
          </a:xfrm>
          <a:prstGeom prst="rect">
            <a:avLst/>
          </a:prstGeom>
        </p:spPr>
      </p:pic>
    </p:spTree>
    <p:extLst>
      <p:ext uri="{BB962C8B-B14F-4D97-AF65-F5344CB8AC3E}">
        <p14:creationId xmlns:p14="http://schemas.microsoft.com/office/powerpoint/2010/main" val="249496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69CD4-7E4A-5F83-0D78-80B73AD76B2F}"/>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896CF0C-4B4E-2D74-DF9D-7681A8F14AF8}"/>
              </a:ext>
            </a:extLst>
          </p:cNvPr>
          <p:cNvSpPr/>
          <p:nvPr/>
        </p:nvSpPr>
        <p:spPr>
          <a:xfrm>
            <a:off x="892427" y="3863460"/>
            <a:ext cx="10390043" cy="1049347"/>
          </a:xfrm>
          <a:prstGeom prst="round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F9317E5-6CD3-0AAD-AC0B-91EB1A2CEB30}"/>
              </a:ext>
            </a:extLst>
          </p:cNvPr>
          <p:cNvSpPr/>
          <p:nvPr/>
        </p:nvSpPr>
        <p:spPr>
          <a:xfrm>
            <a:off x="900978" y="5067921"/>
            <a:ext cx="10390043" cy="1049347"/>
          </a:xfrm>
          <a:prstGeom prst="round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D764107-6E97-87B1-D152-7E2B23A35D57}"/>
              </a:ext>
            </a:extLst>
          </p:cNvPr>
          <p:cNvSpPr txBox="1"/>
          <p:nvPr/>
        </p:nvSpPr>
        <p:spPr>
          <a:xfrm>
            <a:off x="1955089" y="5187263"/>
            <a:ext cx="8511795" cy="830997"/>
          </a:xfrm>
          <a:prstGeom prst="rect">
            <a:avLst/>
          </a:prstGeom>
          <a:noFill/>
        </p:spPr>
        <p:txBody>
          <a:bodyPr wrap="square">
            <a:spAutoFit/>
          </a:bodyPr>
          <a:lstStyle/>
          <a:p>
            <a:pPr lvl="1"/>
            <a:r>
              <a:rPr lang="en-US" sz="2400" dirty="0" err="1"/>
              <a:t>iNaturalist</a:t>
            </a:r>
            <a:r>
              <a:rPr lang="en-US" sz="2400" dirty="0"/>
              <a:t> data has been used for research in </a:t>
            </a:r>
            <a:r>
              <a:rPr lang="en-US" sz="2400" b="1" dirty="0"/>
              <a:t>128 countries </a:t>
            </a:r>
            <a:r>
              <a:rPr lang="en-US" sz="2400" dirty="0"/>
              <a:t>and </a:t>
            </a:r>
            <a:r>
              <a:rPr lang="en-US" sz="2400" b="1" dirty="0"/>
              <a:t>638 taxonomic families</a:t>
            </a:r>
          </a:p>
        </p:txBody>
      </p:sp>
      <p:sp>
        <p:nvSpPr>
          <p:cNvPr id="66" name="Rectangle: Rounded Corners 65">
            <a:extLst>
              <a:ext uri="{FF2B5EF4-FFF2-40B4-BE49-F238E27FC236}">
                <a16:creationId xmlns:a16="http://schemas.microsoft.com/office/drawing/2014/main" id="{0DCB9075-C09D-EBF0-E3DA-7B3D14AEFE52}"/>
              </a:ext>
            </a:extLst>
          </p:cNvPr>
          <p:cNvSpPr/>
          <p:nvPr/>
        </p:nvSpPr>
        <p:spPr>
          <a:xfrm>
            <a:off x="892427" y="1452192"/>
            <a:ext cx="10394698" cy="1049347"/>
          </a:xfrm>
          <a:prstGeom prst="round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F9E70A52-81AE-0D54-2E49-94FE2211E984}"/>
              </a:ext>
            </a:extLst>
          </p:cNvPr>
          <p:cNvSpPr txBox="1">
            <a:spLocks/>
          </p:cNvSpPr>
          <p:nvPr/>
        </p:nvSpPr>
        <p:spPr>
          <a:xfrm>
            <a:off x="2400419" y="1747289"/>
            <a:ext cx="8291502" cy="459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We located over </a:t>
            </a:r>
            <a:r>
              <a:rPr lang="en-US" sz="2400" b="1" dirty="0"/>
              <a:t>5,000 publications </a:t>
            </a:r>
            <a:r>
              <a:rPr lang="en-US" sz="2400" dirty="0"/>
              <a:t>that used </a:t>
            </a:r>
            <a:r>
              <a:rPr lang="en-US" sz="2400" dirty="0" err="1"/>
              <a:t>iNaturalist</a:t>
            </a:r>
            <a:r>
              <a:rPr lang="en-US" sz="2400" dirty="0"/>
              <a:t> data</a:t>
            </a:r>
          </a:p>
        </p:txBody>
      </p:sp>
      <p:sp>
        <p:nvSpPr>
          <p:cNvPr id="67" name="Rectangle: Rounded Corners 66">
            <a:extLst>
              <a:ext uri="{FF2B5EF4-FFF2-40B4-BE49-F238E27FC236}">
                <a16:creationId xmlns:a16="http://schemas.microsoft.com/office/drawing/2014/main" id="{290B3114-3347-7266-7EED-695EEBA92ECC}"/>
              </a:ext>
            </a:extLst>
          </p:cNvPr>
          <p:cNvSpPr/>
          <p:nvPr/>
        </p:nvSpPr>
        <p:spPr>
          <a:xfrm>
            <a:off x="897081" y="2658999"/>
            <a:ext cx="10390043" cy="1049347"/>
          </a:xfrm>
          <a:prstGeom prst="round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A3B2339-E92B-4009-A9EE-F7162775921C}"/>
              </a:ext>
            </a:extLst>
          </p:cNvPr>
          <p:cNvSpPr txBox="1"/>
          <p:nvPr/>
        </p:nvSpPr>
        <p:spPr>
          <a:xfrm>
            <a:off x="1955089" y="2778341"/>
            <a:ext cx="8112836" cy="830997"/>
          </a:xfrm>
          <a:prstGeom prst="rect">
            <a:avLst/>
          </a:prstGeom>
          <a:noFill/>
        </p:spPr>
        <p:txBody>
          <a:bodyPr wrap="square">
            <a:spAutoFit/>
          </a:bodyPr>
          <a:lstStyle/>
          <a:p>
            <a:pPr lvl="1"/>
            <a:r>
              <a:rPr lang="en-US" sz="2400" dirty="0"/>
              <a:t>In the last 5 years, we found a </a:t>
            </a:r>
            <a:r>
              <a:rPr lang="en-US" sz="2400" b="1" dirty="0"/>
              <a:t>tenfold </a:t>
            </a:r>
            <a:r>
              <a:rPr lang="en-US" sz="2400" dirty="0"/>
              <a:t>increase in the use of </a:t>
            </a:r>
            <a:r>
              <a:rPr lang="en-US" sz="2400" dirty="0" err="1"/>
              <a:t>iNaturalist</a:t>
            </a:r>
            <a:r>
              <a:rPr lang="en-US" sz="2400" dirty="0"/>
              <a:t> in the literature</a:t>
            </a:r>
          </a:p>
        </p:txBody>
      </p:sp>
      <p:sp>
        <p:nvSpPr>
          <p:cNvPr id="4" name="Title 7">
            <a:extLst>
              <a:ext uri="{FF2B5EF4-FFF2-40B4-BE49-F238E27FC236}">
                <a16:creationId xmlns:a16="http://schemas.microsoft.com/office/drawing/2014/main" id="{9EA58D30-06E5-2887-4628-3A8F97271D80}"/>
              </a:ext>
            </a:extLst>
          </p:cNvPr>
          <p:cNvSpPr>
            <a:spLocks noGrp="1"/>
          </p:cNvSpPr>
          <p:nvPr>
            <p:ph type="title"/>
          </p:nvPr>
        </p:nvSpPr>
        <p:spPr>
          <a:xfrm>
            <a:off x="892427" y="245432"/>
            <a:ext cx="9799494" cy="1049347"/>
          </a:xfrm>
        </p:spPr>
        <p:txBody>
          <a:bodyPr>
            <a:normAutofit/>
          </a:bodyPr>
          <a:lstStyle/>
          <a:p>
            <a:r>
              <a:rPr lang="en-US" sz="3600" b="1" dirty="0">
                <a:solidFill>
                  <a:schemeClr val="tx1"/>
                </a:solidFill>
              </a:rPr>
              <a:t>Discussion: </a:t>
            </a:r>
            <a:r>
              <a:rPr lang="en-US" sz="3600" dirty="0">
                <a:solidFill>
                  <a:schemeClr val="tx1"/>
                </a:solidFill>
              </a:rPr>
              <a:t>Rapid growth of </a:t>
            </a:r>
            <a:r>
              <a:rPr lang="en-US" sz="3600" dirty="0" err="1">
                <a:solidFill>
                  <a:schemeClr val="tx1"/>
                </a:solidFill>
              </a:rPr>
              <a:t>iNaturalist</a:t>
            </a:r>
            <a:r>
              <a:rPr lang="en-US" sz="3600" dirty="0">
                <a:solidFill>
                  <a:schemeClr val="tx1"/>
                </a:solidFill>
              </a:rPr>
              <a:t> in the literature</a:t>
            </a:r>
          </a:p>
        </p:txBody>
      </p:sp>
      <p:sp>
        <p:nvSpPr>
          <p:cNvPr id="7" name="TextBox 6">
            <a:extLst>
              <a:ext uri="{FF2B5EF4-FFF2-40B4-BE49-F238E27FC236}">
                <a16:creationId xmlns:a16="http://schemas.microsoft.com/office/drawing/2014/main" id="{DCC11E7A-D04D-2250-28D9-937D9A52D58C}"/>
              </a:ext>
            </a:extLst>
          </p:cNvPr>
          <p:cNvSpPr txBox="1"/>
          <p:nvPr/>
        </p:nvSpPr>
        <p:spPr>
          <a:xfrm>
            <a:off x="1955089" y="4157301"/>
            <a:ext cx="9087131" cy="461665"/>
          </a:xfrm>
          <a:prstGeom prst="rect">
            <a:avLst/>
          </a:prstGeom>
          <a:noFill/>
        </p:spPr>
        <p:txBody>
          <a:bodyPr wrap="square">
            <a:spAutoFit/>
          </a:bodyPr>
          <a:lstStyle/>
          <a:p>
            <a:pPr lvl="1"/>
            <a:r>
              <a:rPr lang="en-US" sz="2400" dirty="0"/>
              <a:t>In 2022, </a:t>
            </a:r>
            <a:r>
              <a:rPr lang="en-US" sz="2400" b="1" dirty="0"/>
              <a:t>four articles were published per day</a:t>
            </a:r>
            <a:r>
              <a:rPr lang="en-US" sz="2400" dirty="0"/>
              <a:t> using </a:t>
            </a:r>
            <a:r>
              <a:rPr lang="en-US" sz="2400" dirty="0" err="1"/>
              <a:t>iNaturalist</a:t>
            </a:r>
            <a:r>
              <a:rPr lang="en-US" sz="2400" dirty="0"/>
              <a:t> data</a:t>
            </a:r>
          </a:p>
        </p:txBody>
      </p:sp>
      <p:pic>
        <p:nvPicPr>
          <p:cNvPr id="11" name="Graphic 10" descr="Document with solid fill">
            <a:extLst>
              <a:ext uri="{FF2B5EF4-FFF2-40B4-BE49-F238E27FC236}">
                <a16:creationId xmlns:a16="http://schemas.microsoft.com/office/drawing/2014/main" id="{2D58D7ED-53E3-E2C6-0BDD-71D8163D46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9223" y="1512550"/>
            <a:ext cx="914400" cy="914400"/>
          </a:xfrm>
          <a:prstGeom prst="rect">
            <a:avLst/>
          </a:prstGeom>
        </p:spPr>
      </p:pic>
      <p:pic>
        <p:nvPicPr>
          <p:cNvPr id="13" name="Graphic 12" descr="Exponential Graph with solid fill">
            <a:extLst>
              <a:ext uri="{FF2B5EF4-FFF2-40B4-BE49-F238E27FC236}">
                <a16:creationId xmlns:a16="http://schemas.microsoft.com/office/drawing/2014/main" id="{A87CCE27-97D9-D657-B2B8-DFA50DBF1B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9223" y="2780735"/>
            <a:ext cx="914400" cy="914400"/>
          </a:xfrm>
          <a:prstGeom prst="rect">
            <a:avLst/>
          </a:prstGeom>
        </p:spPr>
      </p:pic>
      <p:pic>
        <p:nvPicPr>
          <p:cNvPr id="17" name="Graphic 16" descr="Upload with solid fill">
            <a:extLst>
              <a:ext uri="{FF2B5EF4-FFF2-40B4-BE49-F238E27FC236}">
                <a16:creationId xmlns:a16="http://schemas.microsoft.com/office/drawing/2014/main" id="{5D10D7A0-A7A7-CBC7-8615-6E5EF8EF68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9780" y="3930933"/>
            <a:ext cx="914400" cy="914400"/>
          </a:xfrm>
          <a:prstGeom prst="rect">
            <a:avLst/>
          </a:prstGeom>
        </p:spPr>
      </p:pic>
      <p:pic>
        <p:nvPicPr>
          <p:cNvPr id="19" name="Graphic 18" descr="Sparrow with solid fill">
            <a:extLst>
              <a:ext uri="{FF2B5EF4-FFF2-40B4-BE49-F238E27FC236}">
                <a16:creationId xmlns:a16="http://schemas.microsoft.com/office/drawing/2014/main" id="{1A0F57C4-E3BA-DDF1-5B69-6126E89BAF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7916" y="5207732"/>
            <a:ext cx="914400" cy="914400"/>
          </a:xfrm>
          <a:prstGeom prst="rect">
            <a:avLst/>
          </a:prstGeom>
        </p:spPr>
      </p:pic>
      <p:pic>
        <p:nvPicPr>
          <p:cNvPr id="21" name="Graphic 20" descr="Earth globe: Americas with solid fill">
            <a:extLst>
              <a:ext uri="{FF2B5EF4-FFF2-40B4-BE49-F238E27FC236}">
                <a16:creationId xmlns:a16="http://schemas.microsoft.com/office/drawing/2014/main" id="{DB14D20D-985B-DE67-304E-6C76EDB700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0952" y="5119007"/>
            <a:ext cx="779453" cy="779453"/>
          </a:xfrm>
          <a:prstGeom prst="rect">
            <a:avLst/>
          </a:prstGeom>
        </p:spPr>
      </p:pic>
    </p:spTree>
    <p:extLst>
      <p:ext uri="{BB962C8B-B14F-4D97-AF65-F5344CB8AC3E}">
        <p14:creationId xmlns:p14="http://schemas.microsoft.com/office/powerpoint/2010/main" val="28945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F81D86-BDBA-477C-B7DD-8D359BB9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3387B-F595-1524-B49C-4D81BDA750C5}"/>
              </a:ext>
            </a:extLst>
          </p:cNvPr>
          <p:cNvSpPr>
            <a:spLocks noGrp="1"/>
          </p:cNvSpPr>
          <p:nvPr>
            <p:ph type="title"/>
          </p:nvPr>
        </p:nvSpPr>
        <p:spPr>
          <a:xfrm>
            <a:off x="4974771" y="634946"/>
            <a:ext cx="6574972" cy="1450757"/>
          </a:xfrm>
        </p:spPr>
        <p:txBody>
          <a:bodyPr>
            <a:normAutofit/>
          </a:bodyPr>
          <a:lstStyle/>
          <a:p>
            <a:r>
              <a:rPr lang="en-US" b="1"/>
              <a:t>Discussion: </a:t>
            </a:r>
            <a:r>
              <a:rPr lang="en-US" err="1"/>
              <a:t>iNaturalist</a:t>
            </a:r>
            <a:r>
              <a:rPr lang="en-US"/>
              <a:t> Users Take-Away</a:t>
            </a:r>
            <a:endParaRPr lang="en-US" dirty="0"/>
          </a:p>
        </p:txBody>
      </p:sp>
      <p:pic>
        <p:nvPicPr>
          <p:cNvPr id="5" name="Picture 4" descr="A person standing in a forest&#10;&#10;AI-generated content may be incorrect.">
            <a:extLst>
              <a:ext uri="{FF2B5EF4-FFF2-40B4-BE49-F238E27FC236}">
                <a16:creationId xmlns:a16="http://schemas.microsoft.com/office/drawing/2014/main" id="{DBDFD278-6F1F-B053-757F-DF0740B809C6}"/>
              </a:ext>
            </a:extLst>
          </p:cNvPr>
          <p:cNvPicPr>
            <a:picLocks noChangeAspect="1"/>
          </p:cNvPicPr>
          <p:nvPr/>
        </p:nvPicPr>
        <p:blipFill>
          <a:blip r:embed="rId2">
            <a:extLst>
              <a:ext uri="{28A0092B-C50C-407E-A947-70E740481C1C}">
                <a14:useLocalDpi xmlns:a14="http://schemas.microsoft.com/office/drawing/2010/main" val="0"/>
              </a:ext>
            </a:extLst>
          </a:blip>
          <a:srcRect l="5599" r="286"/>
          <a:stretch>
            <a:fillRect/>
          </a:stretch>
        </p:blipFill>
        <p:spPr>
          <a:xfrm>
            <a:off x="633999" y="640081"/>
            <a:ext cx="4001315" cy="5314406"/>
          </a:xfrm>
          <a:prstGeom prst="rect">
            <a:avLst/>
          </a:prstGeom>
        </p:spPr>
      </p:pic>
      <p:cxnSp>
        <p:nvCxnSpPr>
          <p:cNvPr id="12" name="Straight Connector 11">
            <a:extLst>
              <a:ext uri="{FF2B5EF4-FFF2-40B4-BE49-F238E27FC236}">
                <a16:creationId xmlns:a16="http://schemas.microsoft.com/office/drawing/2014/main" id="{C65F3E9C-EF11-4F8F-A621-399C7A3E6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A8BB52-5EBD-5A54-5AAB-9DE008342345}"/>
              </a:ext>
            </a:extLst>
          </p:cNvPr>
          <p:cNvSpPr>
            <a:spLocks noGrp="1"/>
          </p:cNvSpPr>
          <p:nvPr>
            <p:ph idx="1"/>
          </p:nvPr>
        </p:nvSpPr>
        <p:spPr>
          <a:xfrm>
            <a:off x="4974769" y="2198914"/>
            <a:ext cx="6574973" cy="3670180"/>
          </a:xfrm>
        </p:spPr>
        <p:txBody>
          <a:bodyPr>
            <a:normAutofit/>
          </a:bodyPr>
          <a:lstStyle/>
          <a:p>
            <a:r>
              <a:rPr lang="en-US" b="1" dirty="0" err="1"/>
              <a:t>iNaturalist</a:t>
            </a:r>
            <a:r>
              <a:rPr lang="en-US" b="1" dirty="0"/>
              <a:t> mission: </a:t>
            </a:r>
            <a:r>
              <a:rPr lang="en-US" dirty="0"/>
              <a:t>“connect people to nature and advance biodiversity science and conservation”</a:t>
            </a:r>
          </a:p>
          <a:p>
            <a:r>
              <a:rPr lang="en-US" b="1" dirty="0" err="1"/>
              <a:t>iNaturalist</a:t>
            </a:r>
            <a:r>
              <a:rPr lang="en-US" b="1" dirty="0"/>
              <a:t> is helping democratize data collection: </a:t>
            </a:r>
          </a:p>
          <a:p>
            <a:pPr lvl="1"/>
            <a:r>
              <a:rPr lang="en-US" sz="2000" dirty="0"/>
              <a:t>Anyone can contribute to </a:t>
            </a:r>
            <a:r>
              <a:rPr lang="en-US" sz="2000" dirty="0" err="1"/>
              <a:t>iNaturalist</a:t>
            </a:r>
            <a:r>
              <a:rPr lang="en-US" sz="2000" dirty="0"/>
              <a:t> and, in doing so, play a meaningful role in species management and conservation.</a:t>
            </a:r>
          </a:p>
          <a:p>
            <a:pPr lvl="1"/>
            <a:r>
              <a:rPr lang="en-US" sz="2000" dirty="0"/>
              <a:t>As regional and taxonomic coverage of observations expands, new research opportunities emerge that were previously out of reach.</a:t>
            </a:r>
          </a:p>
        </p:txBody>
      </p:sp>
      <p:sp>
        <p:nvSpPr>
          <p:cNvPr id="14" name="Rectangle 13">
            <a:extLst>
              <a:ext uri="{FF2B5EF4-FFF2-40B4-BE49-F238E27FC236}">
                <a16:creationId xmlns:a16="http://schemas.microsoft.com/office/drawing/2014/main" id="{88AA064E-5F6E-4024-BC28-EDDC3DFC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03B29638-4838-4B9B-B9DB-96E542BAF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17393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87B8-28D5-CED4-C465-A49E47C22D50}"/>
              </a:ext>
            </a:extLst>
          </p:cNvPr>
          <p:cNvSpPr>
            <a:spLocks noGrp="1"/>
          </p:cNvSpPr>
          <p:nvPr>
            <p:ph type="title"/>
          </p:nvPr>
        </p:nvSpPr>
        <p:spPr>
          <a:xfrm>
            <a:off x="1097280" y="286603"/>
            <a:ext cx="10058400" cy="1450757"/>
          </a:xfrm>
        </p:spPr>
        <p:txBody>
          <a:bodyPr>
            <a:normAutofit/>
          </a:bodyPr>
          <a:lstStyle/>
          <a:p>
            <a:r>
              <a:rPr lang="en-US" b="1" dirty="0"/>
              <a:t>Discussion: </a:t>
            </a:r>
            <a:r>
              <a:rPr lang="en-US" dirty="0"/>
              <a:t>Researcher Take-Away</a:t>
            </a:r>
            <a:endParaRPr lang="en-US" b="1" dirty="0"/>
          </a:p>
        </p:txBody>
      </p:sp>
      <p:sp>
        <p:nvSpPr>
          <p:cNvPr id="3" name="Content Placeholder 2">
            <a:extLst>
              <a:ext uri="{FF2B5EF4-FFF2-40B4-BE49-F238E27FC236}">
                <a16:creationId xmlns:a16="http://schemas.microsoft.com/office/drawing/2014/main" id="{078487A0-D602-C234-DCC7-4754C355B635}"/>
              </a:ext>
            </a:extLst>
          </p:cNvPr>
          <p:cNvSpPr>
            <a:spLocks noGrp="1"/>
          </p:cNvSpPr>
          <p:nvPr>
            <p:ph idx="1"/>
          </p:nvPr>
        </p:nvSpPr>
        <p:spPr>
          <a:xfrm>
            <a:off x="1097279" y="1845734"/>
            <a:ext cx="6454987" cy="4023360"/>
          </a:xfrm>
        </p:spPr>
        <p:txBody>
          <a:bodyPr>
            <a:normAutofit/>
          </a:bodyPr>
          <a:lstStyle/>
          <a:p>
            <a:r>
              <a:rPr lang="en-US" b="1" dirty="0"/>
              <a:t>Research Opportunities: </a:t>
            </a:r>
            <a:r>
              <a:rPr lang="en-US" dirty="0" err="1"/>
              <a:t>iNaturalist</a:t>
            </a:r>
            <a:r>
              <a:rPr lang="en-US" dirty="0"/>
              <a:t> supports a wide range of research applications — with potential growing alongside advances in science and computing.</a:t>
            </a:r>
          </a:p>
          <a:p>
            <a:r>
              <a:rPr lang="en-US" b="1" dirty="0"/>
              <a:t>Targeted Data Collection: </a:t>
            </a:r>
            <a:r>
              <a:rPr lang="en-US" dirty="0"/>
              <a:t>Strategic outreach can recruit new users or guide existing ones to collect data tailored to your research needs, and improve regional or taxonomic coverage.</a:t>
            </a:r>
          </a:p>
          <a:p>
            <a:r>
              <a:rPr lang="en-US" b="1" dirty="0"/>
              <a:t>Boosting Data Quality: </a:t>
            </a:r>
            <a:r>
              <a:rPr lang="en-US" dirty="0"/>
              <a:t>Contribute identifications to help more observations reach research grade and strengthen the dataset for analysis.</a:t>
            </a:r>
          </a:p>
          <a:p>
            <a:pPr marL="0" indent="0">
              <a:buNone/>
            </a:pPr>
            <a:endParaRPr lang="en-US" b="1" dirty="0"/>
          </a:p>
        </p:txBody>
      </p:sp>
      <p:pic>
        <p:nvPicPr>
          <p:cNvPr id="6" name="Picture 5" descr="3D Hologram from iPad">
            <a:extLst>
              <a:ext uri="{FF2B5EF4-FFF2-40B4-BE49-F238E27FC236}">
                <a16:creationId xmlns:a16="http://schemas.microsoft.com/office/drawing/2014/main" id="{C9EB59A8-6427-FCED-3424-C91637813127}"/>
              </a:ext>
            </a:extLst>
          </p:cNvPr>
          <p:cNvPicPr>
            <a:picLocks noChangeAspect="1"/>
          </p:cNvPicPr>
          <p:nvPr/>
        </p:nvPicPr>
        <p:blipFill>
          <a:blip r:embed="rId2">
            <a:extLst>
              <a:ext uri="{28A0092B-C50C-407E-A947-70E740481C1C}">
                <a14:useLocalDpi xmlns:a14="http://schemas.microsoft.com/office/drawing/2010/main" val="0"/>
              </a:ext>
            </a:extLst>
          </a:blip>
          <a:srcRect l="14250" r="25460"/>
          <a:stretch>
            <a:fillRect/>
          </a:stretch>
        </p:blipFill>
        <p:spPr>
          <a:xfrm>
            <a:off x="8020570" y="1916318"/>
            <a:ext cx="3135109" cy="3471012"/>
          </a:xfrm>
          <a:prstGeom prst="rect">
            <a:avLst/>
          </a:prstGeom>
        </p:spPr>
      </p:pic>
    </p:spTree>
    <p:extLst>
      <p:ext uri="{BB962C8B-B14F-4D97-AF65-F5344CB8AC3E}">
        <p14:creationId xmlns:p14="http://schemas.microsoft.com/office/powerpoint/2010/main" val="2557780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C855E-00F9-E756-0ECC-586C2C43B5B9}"/>
              </a:ext>
            </a:extLst>
          </p:cNvPr>
          <p:cNvSpPr>
            <a:spLocks noGrp="1"/>
          </p:cNvSpPr>
          <p:nvPr>
            <p:ph type="title"/>
          </p:nvPr>
        </p:nvSpPr>
        <p:spPr>
          <a:xfrm>
            <a:off x="5181601" y="634946"/>
            <a:ext cx="6791324" cy="1450757"/>
          </a:xfrm>
        </p:spPr>
        <p:txBody>
          <a:bodyPr>
            <a:noAutofit/>
          </a:bodyPr>
          <a:lstStyle/>
          <a:p>
            <a:r>
              <a:rPr lang="en-US" sz="4000" b="1" dirty="0"/>
              <a:t>Conclusion: </a:t>
            </a:r>
            <a:r>
              <a:rPr lang="en-US" sz="4000" dirty="0" err="1"/>
              <a:t>iNaturalist</a:t>
            </a:r>
            <a:r>
              <a:rPr lang="en-US" sz="4000" dirty="0"/>
              <a:t> Accelerates Biodiversity Research</a:t>
            </a:r>
            <a:endParaRPr lang="en-US" sz="4000" b="1" dirty="0"/>
          </a:p>
        </p:txBody>
      </p:sp>
      <p:pic>
        <p:nvPicPr>
          <p:cNvPr id="5" name="Picture 4" descr="A group of people in a field&#10;&#10;AI-generated content may be incorrect.">
            <a:extLst>
              <a:ext uri="{FF2B5EF4-FFF2-40B4-BE49-F238E27FC236}">
                <a16:creationId xmlns:a16="http://schemas.microsoft.com/office/drawing/2014/main" id="{FC4240FC-3DE8-829C-6E36-7935B7A04A89}"/>
              </a:ext>
            </a:extLst>
          </p:cNvPr>
          <p:cNvPicPr>
            <a:picLocks noChangeAspect="1"/>
          </p:cNvPicPr>
          <p:nvPr/>
        </p:nvPicPr>
        <p:blipFill>
          <a:blip r:embed="rId2">
            <a:extLst>
              <a:ext uri="{28A0092B-C50C-407E-A947-70E740481C1C}">
                <a14:useLocalDpi xmlns:a14="http://schemas.microsoft.com/office/drawing/2010/main" val="0"/>
              </a:ext>
            </a:extLst>
          </a:blip>
          <a:srcRect l="15595" t="2" r="39185" b="-1"/>
          <a:stretch/>
        </p:blipFill>
        <p:spPr>
          <a:xfrm>
            <a:off x="20" y="-12128"/>
            <a:ext cx="4654276" cy="6870127"/>
          </a:xfrm>
          <a:prstGeom prst="rect">
            <a:avLst/>
          </a:prstGeom>
        </p:spPr>
      </p:pic>
      <p:cxnSp>
        <p:nvCxnSpPr>
          <p:cNvPr id="14" name="Straight Connector 13">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37A7F5-03F6-A5B0-0E76-58B228D8E65B}"/>
              </a:ext>
            </a:extLst>
          </p:cNvPr>
          <p:cNvSpPr>
            <a:spLocks noGrp="1"/>
          </p:cNvSpPr>
          <p:nvPr>
            <p:ph idx="1"/>
          </p:nvPr>
        </p:nvSpPr>
        <p:spPr>
          <a:xfrm>
            <a:off x="5181601" y="2198914"/>
            <a:ext cx="6368142" cy="3670180"/>
          </a:xfrm>
        </p:spPr>
        <p:txBody>
          <a:bodyPr>
            <a:normAutofit lnSpcReduction="10000"/>
          </a:bodyPr>
          <a:lstStyle/>
          <a:p>
            <a:pPr marL="201168" lvl="1" indent="0">
              <a:buNone/>
            </a:pPr>
            <a:r>
              <a:rPr lang="en-US" sz="2400" dirty="0" err="1"/>
              <a:t>iNaturalist</a:t>
            </a:r>
            <a:r>
              <a:rPr lang="en-US" sz="2400" dirty="0"/>
              <a:t>: </a:t>
            </a:r>
          </a:p>
          <a:p>
            <a:pPr lvl="1"/>
            <a:r>
              <a:rPr lang="en-US" sz="2400" dirty="0"/>
              <a:t>Enables exploration of large-scale ecological and conservation questions</a:t>
            </a:r>
          </a:p>
          <a:p>
            <a:pPr lvl="1"/>
            <a:r>
              <a:rPr lang="en-US" sz="2400" dirty="0"/>
              <a:t>Supports a wide range of topics — from species discovery and conservation to training machine learning models</a:t>
            </a:r>
          </a:p>
          <a:p>
            <a:pPr lvl="1"/>
            <a:r>
              <a:rPr lang="en-US" sz="2400" dirty="0"/>
              <a:t>Complements professionally collected data to enhance scientific insights</a:t>
            </a:r>
          </a:p>
          <a:p>
            <a:pPr lvl="1"/>
            <a:r>
              <a:rPr lang="en-US" sz="2400" dirty="0"/>
              <a:t>Strengthens biodiversity research through contributions from nearly 4 million users worldwide</a:t>
            </a:r>
          </a:p>
          <a:p>
            <a:pPr lvl="1"/>
            <a:endParaRPr lang="en-US" dirty="0"/>
          </a:p>
          <a:p>
            <a:pPr marL="0" indent="0">
              <a:buNone/>
            </a:pPr>
            <a:endParaRPr lang="en-US" dirty="0"/>
          </a:p>
        </p:txBody>
      </p:sp>
    </p:spTree>
    <p:extLst>
      <p:ext uri="{BB962C8B-B14F-4D97-AF65-F5344CB8AC3E}">
        <p14:creationId xmlns:p14="http://schemas.microsoft.com/office/powerpoint/2010/main" val="2621042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82302D-5313-F92F-B743-27BC9FD77BC8}"/>
              </a:ext>
            </a:extLst>
          </p:cNvPr>
          <p:cNvSpPr/>
          <p:nvPr/>
        </p:nvSpPr>
        <p:spPr>
          <a:xfrm>
            <a:off x="0" y="6306442"/>
            <a:ext cx="12544425" cy="8182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white birds with long beaks&#10;&#10;Description automatically generated">
            <a:extLst>
              <a:ext uri="{FF2B5EF4-FFF2-40B4-BE49-F238E27FC236}">
                <a16:creationId xmlns:a16="http://schemas.microsoft.com/office/drawing/2014/main" id="{FB67D272-3069-78E2-4079-5A3ECB6B8DEB}"/>
              </a:ext>
            </a:extLst>
          </p:cNvPr>
          <p:cNvPicPr>
            <a:picLocks noChangeAspect="1"/>
          </p:cNvPicPr>
          <p:nvPr/>
        </p:nvPicPr>
        <p:blipFill rotWithShape="1">
          <a:blip r:embed="rId2">
            <a:extLst>
              <a:ext uri="{28A0092B-C50C-407E-A947-70E740481C1C}">
                <a14:useLocalDpi xmlns:a14="http://schemas.microsoft.com/office/drawing/2010/main" val="0"/>
              </a:ext>
            </a:extLst>
          </a:blip>
          <a:srcRect t="25939" r="-2" b="3554"/>
          <a:stretch/>
        </p:blipFill>
        <p:spPr>
          <a:xfrm>
            <a:off x="321734" y="407458"/>
            <a:ext cx="5674894" cy="3030842"/>
          </a:xfrm>
          <a:prstGeom prst="rect">
            <a:avLst/>
          </a:prstGeom>
        </p:spPr>
      </p:pic>
      <p:pic>
        <p:nvPicPr>
          <p:cNvPr id="14" name="Picture 13" descr="A butterfly on a piece of wood&#10;&#10;Description automatically generated">
            <a:extLst>
              <a:ext uri="{FF2B5EF4-FFF2-40B4-BE49-F238E27FC236}">
                <a16:creationId xmlns:a16="http://schemas.microsoft.com/office/drawing/2014/main" id="{307131D7-289B-1E75-BF08-0D9447391798}"/>
              </a:ext>
            </a:extLst>
          </p:cNvPr>
          <p:cNvPicPr>
            <a:picLocks noChangeAspect="1"/>
          </p:cNvPicPr>
          <p:nvPr/>
        </p:nvPicPr>
        <p:blipFill rotWithShape="1">
          <a:blip r:embed="rId3">
            <a:extLst>
              <a:ext uri="{28A0092B-C50C-407E-A947-70E740481C1C}">
                <a14:useLocalDpi xmlns:a14="http://schemas.microsoft.com/office/drawing/2010/main" val="0"/>
              </a:ext>
            </a:extLst>
          </a:blip>
          <a:srcRect l="3600" r="-4" b="-4"/>
          <a:stretch/>
        </p:blipFill>
        <p:spPr>
          <a:xfrm>
            <a:off x="321735" y="3610014"/>
            <a:ext cx="2676579" cy="2776517"/>
          </a:xfrm>
          <a:prstGeom prst="rect">
            <a:avLst/>
          </a:prstGeom>
        </p:spPr>
      </p:pic>
      <p:pic>
        <p:nvPicPr>
          <p:cNvPr id="10" name="Picture 9" descr="A turtle on the ground&#10;&#10;Description automatically generated">
            <a:extLst>
              <a:ext uri="{FF2B5EF4-FFF2-40B4-BE49-F238E27FC236}">
                <a16:creationId xmlns:a16="http://schemas.microsoft.com/office/drawing/2014/main" id="{3448040B-6428-A0B7-0738-1C922FBC550D}"/>
              </a:ext>
            </a:extLst>
          </p:cNvPr>
          <p:cNvPicPr>
            <a:picLocks noChangeAspect="1"/>
          </p:cNvPicPr>
          <p:nvPr/>
        </p:nvPicPr>
        <p:blipFill rotWithShape="1">
          <a:blip r:embed="rId4">
            <a:extLst>
              <a:ext uri="{28A0092B-C50C-407E-A947-70E740481C1C}">
                <a14:useLocalDpi xmlns:a14="http://schemas.microsoft.com/office/drawing/2010/main" val="0"/>
              </a:ext>
            </a:extLst>
          </a:blip>
          <a:srcRect l="9529" r="23005"/>
          <a:stretch/>
        </p:blipFill>
        <p:spPr>
          <a:xfrm>
            <a:off x="3159553" y="3600580"/>
            <a:ext cx="2837076" cy="2785951"/>
          </a:xfrm>
          <a:prstGeom prst="rect">
            <a:avLst/>
          </a:prstGeom>
        </p:spPr>
      </p:pic>
      <p:pic>
        <p:nvPicPr>
          <p:cNvPr id="12" name="Picture 11">
            <a:extLst>
              <a:ext uri="{FF2B5EF4-FFF2-40B4-BE49-F238E27FC236}">
                <a16:creationId xmlns:a16="http://schemas.microsoft.com/office/drawing/2014/main" id="{478B385C-287B-F4BC-4422-BE3073B60BB1}"/>
              </a:ext>
            </a:extLst>
          </p:cNvPr>
          <p:cNvPicPr>
            <a:picLocks noChangeAspect="1"/>
          </p:cNvPicPr>
          <p:nvPr/>
        </p:nvPicPr>
        <p:blipFill>
          <a:blip r:embed="rId5">
            <a:extLst>
              <a:ext uri="{28A0092B-C50C-407E-A947-70E740481C1C}">
                <a14:useLocalDpi xmlns:a14="http://schemas.microsoft.com/office/drawing/2010/main" val="0"/>
              </a:ext>
            </a:extLst>
          </a:blip>
          <a:srcRect l="13631" t="24132" r="25646" b="23330"/>
          <a:stretch/>
        </p:blipFill>
        <p:spPr>
          <a:xfrm>
            <a:off x="6195374" y="407458"/>
            <a:ext cx="5596576" cy="3721581"/>
          </a:xfrm>
          <a:prstGeom prst="rect">
            <a:avLst/>
          </a:prstGeom>
        </p:spPr>
      </p:pic>
      <p:sp>
        <p:nvSpPr>
          <p:cNvPr id="15" name="Rectangle: Rounded Corners 14">
            <a:extLst>
              <a:ext uri="{FF2B5EF4-FFF2-40B4-BE49-F238E27FC236}">
                <a16:creationId xmlns:a16="http://schemas.microsoft.com/office/drawing/2014/main" id="{FAB154F7-E04F-6434-8017-39F483F78753}"/>
              </a:ext>
            </a:extLst>
          </p:cNvPr>
          <p:cNvSpPr/>
          <p:nvPr/>
        </p:nvSpPr>
        <p:spPr>
          <a:xfrm>
            <a:off x="1044041" y="2931148"/>
            <a:ext cx="4455953" cy="1197891"/>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6E62A88-C0DF-4A6D-9DC6-EEDE810E5EF5}"/>
              </a:ext>
            </a:extLst>
          </p:cNvPr>
          <p:cNvSpPr txBox="1"/>
          <p:nvPr/>
        </p:nvSpPr>
        <p:spPr>
          <a:xfrm>
            <a:off x="1143000" y="2928710"/>
            <a:ext cx="4200526" cy="1107996"/>
          </a:xfrm>
          <a:prstGeom prst="rect">
            <a:avLst/>
          </a:prstGeom>
          <a:noFill/>
        </p:spPr>
        <p:txBody>
          <a:bodyPr wrap="square" rtlCol="0">
            <a:spAutoFit/>
          </a:bodyPr>
          <a:lstStyle/>
          <a:p>
            <a:r>
              <a:rPr lang="en-US" sz="6600" dirty="0">
                <a:solidFill>
                  <a:schemeClr val="bg1"/>
                </a:solidFill>
              </a:rPr>
              <a:t>Thank you!</a:t>
            </a:r>
          </a:p>
        </p:txBody>
      </p:sp>
      <p:sp>
        <p:nvSpPr>
          <p:cNvPr id="17" name="Rectangle: Rounded Corners 16">
            <a:extLst>
              <a:ext uri="{FF2B5EF4-FFF2-40B4-BE49-F238E27FC236}">
                <a16:creationId xmlns:a16="http://schemas.microsoft.com/office/drawing/2014/main" id="{DD7454F3-BFDC-BC03-6402-39E47CCE9E79}"/>
              </a:ext>
            </a:extLst>
          </p:cNvPr>
          <p:cNvSpPr/>
          <p:nvPr/>
        </p:nvSpPr>
        <p:spPr>
          <a:xfrm>
            <a:off x="6195374" y="4318684"/>
            <a:ext cx="5596576" cy="2067847"/>
          </a:xfrm>
          <a:prstGeom prst="roundRect">
            <a:avLst>
              <a:gd name="adj" fmla="val 0"/>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9377CB9-A67B-CE6F-7397-FD591C2273AE}"/>
              </a:ext>
            </a:extLst>
          </p:cNvPr>
          <p:cNvSpPr txBox="1"/>
          <p:nvPr/>
        </p:nvSpPr>
        <p:spPr>
          <a:xfrm>
            <a:off x="6470628" y="4619625"/>
            <a:ext cx="5807097" cy="1446550"/>
          </a:xfrm>
          <a:prstGeom prst="rect">
            <a:avLst/>
          </a:prstGeom>
          <a:noFill/>
        </p:spPr>
        <p:txBody>
          <a:bodyPr wrap="square" rtlCol="0">
            <a:spAutoFit/>
          </a:bodyPr>
          <a:lstStyle/>
          <a:p>
            <a:r>
              <a:rPr lang="en-US" sz="2200" b="1" dirty="0">
                <a:solidFill>
                  <a:schemeClr val="bg1"/>
                </a:solidFill>
              </a:rPr>
              <a:t>Brittany Mason</a:t>
            </a:r>
          </a:p>
          <a:p>
            <a:r>
              <a:rPr lang="en-US" sz="2200" dirty="0">
                <a:solidFill>
                  <a:schemeClr val="bg1"/>
                </a:solidFill>
              </a:rPr>
              <a:t>Data Management Analyst</a:t>
            </a:r>
          </a:p>
          <a:p>
            <a:r>
              <a:rPr lang="en-US" sz="2200" dirty="0">
                <a:solidFill>
                  <a:schemeClr val="bg1"/>
                </a:solidFill>
              </a:rPr>
              <a:t>University of Florida</a:t>
            </a:r>
          </a:p>
          <a:p>
            <a:r>
              <a:rPr lang="en-US" sz="2200" dirty="0">
                <a:solidFill>
                  <a:schemeClr val="bg1"/>
                </a:solidFill>
              </a:rPr>
              <a:t>bmason1@ufl.edu</a:t>
            </a:r>
          </a:p>
        </p:txBody>
      </p:sp>
      <p:pic>
        <p:nvPicPr>
          <p:cNvPr id="2" name="Picture 1" descr="A qr code on a white background&#10;&#10;AI-generated content may be incorrect.">
            <a:extLst>
              <a:ext uri="{FF2B5EF4-FFF2-40B4-BE49-F238E27FC236}">
                <a16:creationId xmlns:a16="http://schemas.microsoft.com/office/drawing/2014/main" id="{BB29CE68-656A-7442-6B2A-ACAA22ECDF3E}"/>
              </a:ext>
            </a:extLst>
          </p:cNvPr>
          <p:cNvPicPr>
            <a:picLocks noChangeAspect="1"/>
          </p:cNvPicPr>
          <p:nvPr/>
        </p:nvPicPr>
        <p:blipFill>
          <a:blip r:embed="rId6">
            <a:extLst>
              <a:ext uri="{28A0092B-C50C-407E-A947-70E740481C1C}">
                <a14:useLocalDpi xmlns:a14="http://schemas.microsoft.com/office/drawing/2010/main" val="0"/>
              </a:ext>
            </a:extLst>
          </a:blip>
          <a:srcRect l="5854" t="7366" r="4754" b="6715"/>
          <a:stretch/>
        </p:blipFill>
        <p:spPr>
          <a:xfrm>
            <a:off x="10005977" y="4699714"/>
            <a:ext cx="1671673" cy="1606728"/>
          </a:xfrm>
          <a:prstGeom prst="rect">
            <a:avLst/>
          </a:prstGeom>
          <a:ln w="190500">
            <a:noFill/>
          </a:ln>
        </p:spPr>
      </p:pic>
      <p:sp>
        <p:nvSpPr>
          <p:cNvPr id="3" name="TextBox 2">
            <a:extLst>
              <a:ext uri="{FF2B5EF4-FFF2-40B4-BE49-F238E27FC236}">
                <a16:creationId xmlns:a16="http://schemas.microsoft.com/office/drawing/2014/main" id="{8FA7B558-4934-83B5-691A-BB2E41025FEB}"/>
              </a:ext>
            </a:extLst>
          </p:cNvPr>
          <p:cNvSpPr txBox="1"/>
          <p:nvPr/>
        </p:nvSpPr>
        <p:spPr>
          <a:xfrm>
            <a:off x="10118538" y="4318684"/>
            <a:ext cx="1446550" cy="400110"/>
          </a:xfrm>
          <a:prstGeom prst="rect">
            <a:avLst/>
          </a:prstGeom>
          <a:noFill/>
        </p:spPr>
        <p:txBody>
          <a:bodyPr wrap="square" rtlCol="0">
            <a:spAutoFit/>
          </a:bodyPr>
          <a:lstStyle/>
          <a:p>
            <a:pPr algn="ctr"/>
            <a:r>
              <a:rPr lang="en-US" sz="2000" b="1" dirty="0">
                <a:solidFill>
                  <a:schemeClr val="bg1"/>
                </a:solidFill>
              </a:rPr>
              <a:t>Full Paper</a:t>
            </a:r>
          </a:p>
        </p:txBody>
      </p:sp>
    </p:spTree>
    <p:extLst>
      <p:ext uri="{BB962C8B-B14F-4D97-AF65-F5344CB8AC3E}">
        <p14:creationId xmlns:p14="http://schemas.microsoft.com/office/powerpoint/2010/main" val="327636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EA3625C7-4D71-AA87-05AD-518F481C0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90" y="1003242"/>
            <a:ext cx="10799420" cy="4851516"/>
          </a:xfrm>
          <a:prstGeom prst="rect">
            <a:avLst/>
          </a:prstGeom>
          <a:ln>
            <a:solidFill>
              <a:schemeClr val="tx1">
                <a:lumMod val="50000"/>
                <a:lumOff val="50000"/>
              </a:schemeClr>
            </a:solidFill>
          </a:ln>
        </p:spPr>
      </p:pic>
    </p:spTree>
    <p:extLst>
      <p:ext uri="{BB962C8B-B14F-4D97-AF65-F5344CB8AC3E}">
        <p14:creationId xmlns:p14="http://schemas.microsoft.com/office/powerpoint/2010/main" val="3578947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9D9EA032-B5E7-0076-0AB9-49F0FFE54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93" y="167931"/>
            <a:ext cx="11938614" cy="5169166"/>
          </a:xfrm>
          <a:prstGeom prst="rect">
            <a:avLst/>
          </a:prstGeom>
        </p:spPr>
      </p:pic>
      <p:pic>
        <p:nvPicPr>
          <p:cNvPr id="5" name="Picture 4" descr="A screenshot of a data&#10;&#10;Description automatically generated">
            <a:extLst>
              <a:ext uri="{FF2B5EF4-FFF2-40B4-BE49-F238E27FC236}">
                <a16:creationId xmlns:a16="http://schemas.microsoft.com/office/drawing/2014/main" id="{166B93D3-2EC1-6DA6-7F6D-AC67E2224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693" y="3566812"/>
            <a:ext cx="3022755" cy="304180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C0AEA66-FCAA-1548-BD46-B5380560C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1272" y="4846603"/>
            <a:ext cx="8007927" cy="1843466"/>
          </a:xfrm>
          <a:prstGeom prst="rect">
            <a:avLst/>
          </a:prstGeom>
          <a:ln>
            <a:solidFill>
              <a:schemeClr val="tx1"/>
            </a:solidFill>
          </a:ln>
        </p:spPr>
      </p:pic>
      <p:sp>
        <p:nvSpPr>
          <p:cNvPr id="2" name="Rectangle: Rounded Corners 1">
            <a:extLst>
              <a:ext uri="{FF2B5EF4-FFF2-40B4-BE49-F238E27FC236}">
                <a16:creationId xmlns:a16="http://schemas.microsoft.com/office/drawing/2014/main" id="{AD1C8EAE-BD46-D48E-A948-EF4C6260F3E1}"/>
              </a:ext>
            </a:extLst>
          </p:cNvPr>
          <p:cNvSpPr/>
          <p:nvPr/>
        </p:nvSpPr>
        <p:spPr>
          <a:xfrm>
            <a:off x="8599207" y="167931"/>
            <a:ext cx="3466100" cy="1681685"/>
          </a:xfrm>
          <a:prstGeom prst="roundRect">
            <a:avLst/>
          </a:prstGeom>
          <a:solidFill>
            <a:schemeClr val="bg1"/>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Image result for gbif">
            <a:extLst>
              <a:ext uri="{FF2B5EF4-FFF2-40B4-BE49-F238E27FC236}">
                <a16:creationId xmlns:a16="http://schemas.microsoft.com/office/drawing/2014/main" id="{0BD0F446-3023-3552-EB0B-B5950CE00D74}"/>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25720" b="25762"/>
          <a:stretch/>
        </p:blipFill>
        <p:spPr bwMode="auto">
          <a:xfrm>
            <a:off x="8699146" y="175218"/>
            <a:ext cx="3266222" cy="1584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ollage of insects and animals&#10;&#10;AI-generated content may be incorrect.">
            <a:extLst>
              <a:ext uri="{FF2B5EF4-FFF2-40B4-BE49-F238E27FC236}">
                <a16:creationId xmlns:a16="http://schemas.microsoft.com/office/drawing/2014/main" id="{27A062B1-329A-EBFC-373A-03893F2F09AD}"/>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5412" b="933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EEE663-579C-467E-37C1-A7E9CEF90CE0}"/>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dirty="0">
                <a:solidFill>
                  <a:srgbClr val="FFFFFF"/>
                </a:solidFill>
              </a:rPr>
              <a:t>How are researchers using this data?</a:t>
            </a:r>
          </a:p>
        </p:txBody>
      </p:sp>
      <p:cxnSp>
        <p:nvCxnSpPr>
          <p:cNvPr id="15" name="Straight Connector 14">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1960834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297C0-D944-BBC7-9C85-093511FA5891}"/>
            </a:ext>
          </a:extLst>
        </p:cNvPr>
        <p:cNvGrpSpPr/>
        <p:nvPr/>
      </p:nvGrpSpPr>
      <p:grpSpPr>
        <a:xfrm>
          <a:off x="0" y="0"/>
          <a:ext cx="0" cy="0"/>
          <a:chOff x="0" y="0"/>
          <a:chExt cx="0" cy="0"/>
        </a:xfrm>
      </p:grpSpPr>
      <p:pic>
        <p:nvPicPr>
          <p:cNvPr id="3" name="Picture 2" descr="A screenshot of a document&#10;&#10;AI-generated content may be incorrect.">
            <a:extLst>
              <a:ext uri="{FF2B5EF4-FFF2-40B4-BE49-F238E27FC236}">
                <a16:creationId xmlns:a16="http://schemas.microsoft.com/office/drawing/2014/main" id="{4F682836-7794-FB0B-F2D9-4C22CB4ED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41" y="639347"/>
            <a:ext cx="6211859" cy="3720428"/>
          </a:xfrm>
          <a:prstGeom prst="rect">
            <a:avLst/>
          </a:prstGeom>
          <a:effectLst>
            <a:outerShdw blurRad="50800" dist="38100" dir="8100000" algn="tr" rotWithShape="0">
              <a:prstClr val="black">
                <a:alpha val="40000"/>
              </a:prstClr>
            </a:outerShdw>
          </a:effectLst>
        </p:spPr>
      </p:pic>
      <p:pic>
        <p:nvPicPr>
          <p:cNvPr id="10" name="Picture 9" descr="A close up of a bug&#10;&#10;AI-generated content may be incorrect.">
            <a:extLst>
              <a:ext uri="{FF2B5EF4-FFF2-40B4-BE49-F238E27FC236}">
                <a16:creationId xmlns:a16="http://schemas.microsoft.com/office/drawing/2014/main" id="{8A446146-FADF-405D-0F6F-91D8B0FEF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2112" y="664747"/>
            <a:ext cx="3736287" cy="5188782"/>
          </a:xfrm>
          <a:prstGeom prst="rect">
            <a:avLst/>
          </a:prstGeom>
        </p:spPr>
      </p:pic>
      <p:sp>
        <p:nvSpPr>
          <p:cNvPr id="13" name="TextBox 12">
            <a:extLst>
              <a:ext uri="{FF2B5EF4-FFF2-40B4-BE49-F238E27FC236}">
                <a16:creationId xmlns:a16="http://schemas.microsoft.com/office/drawing/2014/main" id="{789146BA-D851-CB7C-2F12-C2DF962C6340}"/>
              </a:ext>
            </a:extLst>
          </p:cNvPr>
          <p:cNvSpPr txBox="1"/>
          <p:nvPr/>
        </p:nvSpPr>
        <p:spPr>
          <a:xfrm>
            <a:off x="51341" y="6396335"/>
            <a:ext cx="8953500"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Molyneaux, A. (2023). The re-discovery in Sumatra of a rarely seen moth, </a:t>
            </a:r>
            <a:r>
              <a:rPr lang="en-US" sz="1200" b="0" i="0" dirty="0" err="1">
                <a:solidFill>
                  <a:srgbClr val="222222"/>
                </a:solidFill>
                <a:effectLst/>
                <a:latin typeface="Arial" panose="020B0604020202020204" pitchFamily="34" charset="0"/>
              </a:rPr>
              <a:t>Heterosphecia</a:t>
            </a:r>
            <a:r>
              <a:rPr lang="en-US" sz="1200" b="0" i="0" dirty="0">
                <a:solidFill>
                  <a:srgbClr val="222222"/>
                </a:solidFill>
                <a:effectLst/>
                <a:latin typeface="Arial" panose="020B0604020202020204" pitchFamily="34" charset="0"/>
              </a:rPr>
              <a:t> </a:t>
            </a:r>
            <a:r>
              <a:rPr lang="en-US" sz="1200" b="0" i="0" dirty="0" err="1">
                <a:solidFill>
                  <a:srgbClr val="222222"/>
                </a:solidFill>
                <a:effectLst/>
                <a:latin typeface="Arial" panose="020B0604020202020204" pitchFamily="34" charset="0"/>
              </a:rPr>
              <a:t>tawonoides</a:t>
            </a:r>
            <a:r>
              <a:rPr lang="en-US" sz="1200" b="0" i="0" dirty="0">
                <a:solidFill>
                  <a:srgbClr val="222222"/>
                </a:solidFill>
                <a:effectLst/>
                <a:latin typeface="Arial" panose="020B0604020202020204" pitchFamily="34" charset="0"/>
              </a:rPr>
              <a:t>, and its identification using citizen science platform </a:t>
            </a:r>
            <a:r>
              <a:rPr lang="en-US" sz="1200" b="0" i="0" dirty="0" err="1">
                <a:solidFill>
                  <a:srgbClr val="222222"/>
                </a:solidFill>
                <a:effectLst/>
                <a:latin typeface="Arial" panose="020B0604020202020204" pitchFamily="34" charset="0"/>
              </a:rPr>
              <a:t>iNaturalist</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Indonesian Journal of Applied Environmental Studies</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4</a:t>
            </a:r>
            <a:r>
              <a:rPr lang="en-US" sz="1200" b="0" i="0" dirty="0">
                <a:solidFill>
                  <a:srgbClr val="222222"/>
                </a:solidFill>
                <a:effectLst/>
                <a:latin typeface="Arial" panose="020B0604020202020204" pitchFamily="34" charset="0"/>
              </a:rPr>
              <a:t>(1), 39-45.</a:t>
            </a:r>
            <a:endParaRPr lang="en-US" sz="1200" dirty="0"/>
          </a:p>
        </p:txBody>
      </p:sp>
      <p:pic>
        <p:nvPicPr>
          <p:cNvPr id="5" name="Picture 4" descr="A blue and black text&#10;&#10;AI-generated content may be incorrect.">
            <a:extLst>
              <a:ext uri="{FF2B5EF4-FFF2-40B4-BE49-F238E27FC236}">
                <a16:creationId xmlns:a16="http://schemas.microsoft.com/office/drawing/2014/main" id="{56D23AF5-8247-90E6-1AB8-3935304F70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5144" y="4695513"/>
            <a:ext cx="4677156" cy="1073784"/>
          </a:xfrm>
          <a:prstGeom prst="rect">
            <a:avLst/>
          </a:prstGeom>
          <a:effectLst>
            <a:outerShdw blurRad="50800" dist="38100" dir="8100000" algn="tr" rotWithShape="0">
              <a:prstClr val="black">
                <a:alpha val="40000"/>
              </a:prstClr>
            </a:outerShdw>
          </a:effectLst>
        </p:spPr>
      </p:pic>
      <p:sp>
        <p:nvSpPr>
          <p:cNvPr id="6" name="Arrow: Down 5">
            <a:extLst>
              <a:ext uri="{FF2B5EF4-FFF2-40B4-BE49-F238E27FC236}">
                <a16:creationId xmlns:a16="http://schemas.microsoft.com/office/drawing/2014/main" id="{5C185E5D-02BB-DEDE-EE3A-614A1A89FEB5}"/>
              </a:ext>
            </a:extLst>
          </p:cNvPr>
          <p:cNvSpPr/>
          <p:nvPr/>
        </p:nvSpPr>
        <p:spPr>
          <a:xfrm>
            <a:off x="4395978" y="4317225"/>
            <a:ext cx="475488" cy="4208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en bird with wings&#10;&#10;Description automatically generated">
            <a:extLst>
              <a:ext uri="{FF2B5EF4-FFF2-40B4-BE49-F238E27FC236}">
                <a16:creationId xmlns:a16="http://schemas.microsoft.com/office/drawing/2014/main" id="{1DBBF0FF-7BF6-F94A-5B39-5DED6695AC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343" y="4531402"/>
            <a:ext cx="1237895" cy="1237895"/>
          </a:xfrm>
          <a:prstGeom prst="rect">
            <a:avLst/>
          </a:prstGeom>
        </p:spPr>
      </p:pic>
    </p:spTree>
    <p:extLst>
      <p:ext uri="{BB962C8B-B14F-4D97-AF65-F5344CB8AC3E}">
        <p14:creationId xmlns:p14="http://schemas.microsoft.com/office/powerpoint/2010/main" val="400034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article&#10;&#10;AI-generated content may be incorrect.">
            <a:extLst>
              <a:ext uri="{FF2B5EF4-FFF2-40B4-BE49-F238E27FC236}">
                <a16:creationId xmlns:a16="http://schemas.microsoft.com/office/drawing/2014/main" id="{C128663A-E2DD-CABE-4D36-4102E9098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39" y="396119"/>
            <a:ext cx="6807550" cy="3994355"/>
          </a:xfrm>
          <a:prstGeom prst="rect">
            <a:avLst/>
          </a:prstGeom>
          <a:effectLst>
            <a:outerShdw blurRad="50800" dist="38100" dir="8100000" algn="tr" rotWithShape="0">
              <a:prstClr val="black">
                <a:alpha val="40000"/>
              </a:prstClr>
            </a:outerShdw>
          </a:effectLst>
        </p:spPr>
      </p:pic>
      <p:pic>
        <p:nvPicPr>
          <p:cNvPr id="10" name="Picture 9" descr="A close up of a bee&#10;&#10;AI-generated content may be incorrect.">
            <a:extLst>
              <a:ext uri="{FF2B5EF4-FFF2-40B4-BE49-F238E27FC236}">
                <a16:creationId xmlns:a16="http://schemas.microsoft.com/office/drawing/2014/main" id="{D6BA3B07-2CFD-0512-63AC-0564088DD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0632" y="396119"/>
            <a:ext cx="3685199" cy="5286224"/>
          </a:xfrm>
          <a:prstGeom prst="rect">
            <a:avLst/>
          </a:prstGeom>
          <a:effectLst>
            <a:outerShdw blurRad="50800" dist="38100" dir="8100000" algn="tr" rotWithShape="0">
              <a:prstClr val="black">
                <a:alpha val="40000"/>
              </a:prstClr>
            </a:outerShdw>
          </a:effectLst>
        </p:spPr>
      </p:pic>
      <p:pic>
        <p:nvPicPr>
          <p:cNvPr id="14" name="Picture 13">
            <a:extLst>
              <a:ext uri="{FF2B5EF4-FFF2-40B4-BE49-F238E27FC236}">
                <a16:creationId xmlns:a16="http://schemas.microsoft.com/office/drawing/2014/main" id="{C69D2BD9-209D-48C5-1482-17AE98CF0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39" y="5013965"/>
            <a:ext cx="7026541" cy="668378"/>
          </a:xfrm>
          <a:prstGeom prst="rect">
            <a:avLst/>
          </a:prstGeom>
        </p:spPr>
      </p:pic>
      <p:pic>
        <p:nvPicPr>
          <p:cNvPr id="4" name="Picture 3" descr="A green bird with wings&#10;&#10;Description automatically generated">
            <a:extLst>
              <a:ext uri="{FF2B5EF4-FFF2-40B4-BE49-F238E27FC236}">
                <a16:creationId xmlns:a16="http://schemas.microsoft.com/office/drawing/2014/main" id="{D2E386AF-A6C2-64BC-BF72-ACF9A7FCD0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684" y="0"/>
            <a:ext cx="1237895" cy="1237895"/>
          </a:xfrm>
          <a:prstGeom prst="rect">
            <a:avLst/>
          </a:prstGeom>
        </p:spPr>
      </p:pic>
    </p:spTree>
    <p:extLst>
      <p:ext uri="{BB962C8B-B14F-4D97-AF65-F5344CB8AC3E}">
        <p14:creationId xmlns:p14="http://schemas.microsoft.com/office/powerpoint/2010/main" val="3669879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8D62D-04B2-A5EC-A062-5CD9EEB74A6D}"/>
            </a:ext>
          </a:extLst>
        </p:cNvPr>
        <p:cNvGrpSpPr/>
        <p:nvPr/>
      </p:nvGrpSpPr>
      <p:grpSpPr>
        <a:xfrm>
          <a:off x="0" y="0"/>
          <a:ext cx="0" cy="0"/>
          <a:chOff x="0" y="0"/>
          <a:chExt cx="0" cy="0"/>
        </a:xfrm>
      </p:grpSpPr>
      <p:pic>
        <p:nvPicPr>
          <p:cNvPr id="4" name="Picture 3" descr="A green bird with wings&#10;&#10;Description automatically generated">
            <a:extLst>
              <a:ext uri="{FF2B5EF4-FFF2-40B4-BE49-F238E27FC236}">
                <a16:creationId xmlns:a16="http://schemas.microsoft.com/office/drawing/2014/main" id="{A761A1EF-CB8F-85CC-0186-2B74730E7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92" y="4696810"/>
            <a:ext cx="1510793" cy="1510793"/>
          </a:xfrm>
          <a:prstGeom prst="rect">
            <a:avLst/>
          </a:prstGeom>
        </p:spPr>
      </p:pic>
      <p:sp>
        <p:nvSpPr>
          <p:cNvPr id="9" name="Plus Sign 8">
            <a:extLst>
              <a:ext uri="{FF2B5EF4-FFF2-40B4-BE49-F238E27FC236}">
                <a16:creationId xmlns:a16="http://schemas.microsoft.com/office/drawing/2014/main" id="{BAF89E5F-9AEA-D198-B710-0D79B66A852F}"/>
              </a:ext>
            </a:extLst>
          </p:cNvPr>
          <p:cNvSpPr/>
          <p:nvPr/>
        </p:nvSpPr>
        <p:spPr>
          <a:xfrm>
            <a:off x="1751414" y="5190263"/>
            <a:ext cx="573566" cy="58485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9976468-F69E-25E2-460C-B71FB2354B60}"/>
              </a:ext>
            </a:extLst>
          </p:cNvPr>
          <p:cNvSpPr txBox="1"/>
          <p:nvPr/>
        </p:nvSpPr>
        <p:spPr>
          <a:xfrm>
            <a:off x="51341" y="6396335"/>
            <a:ext cx="8953500"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Vrettos, M., Reynolds, C., &amp; Amar, A. (2021). Malar stripe size and prominence in peregrine falcons vary positively with solar radiation: support for the solar glare hypothesis. </a:t>
            </a:r>
            <a:r>
              <a:rPr lang="en-US" sz="1200" b="0" i="1" dirty="0">
                <a:solidFill>
                  <a:srgbClr val="222222"/>
                </a:solidFill>
                <a:effectLst/>
                <a:latin typeface="Arial" panose="020B0604020202020204" pitchFamily="34" charset="0"/>
              </a:rPr>
              <a:t>Biology Letters</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17</a:t>
            </a:r>
            <a:r>
              <a:rPr lang="en-US" sz="1200" b="0" i="0" dirty="0">
                <a:solidFill>
                  <a:srgbClr val="222222"/>
                </a:solidFill>
                <a:effectLst/>
                <a:latin typeface="Arial" panose="020B0604020202020204" pitchFamily="34" charset="0"/>
              </a:rPr>
              <a:t>(6), 20210116.</a:t>
            </a:r>
            <a:endParaRPr lang="en-US" sz="1200" dirty="0"/>
          </a:p>
        </p:txBody>
      </p:sp>
      <p:pic>
        <p:nvPicPr>
          <p:cNvPr id="5" name="Picture 4" descr="A screenshot of a scientific research&#10;&#10;AI-generated content may be incorrect.">
            <a:extLst>
              <a:ext uri="{FF2B5EF4-FFF2-40B4-BE49-F238E27FC236}">
                <a16:creationId xmlns:a16="http://schemas.microsoft.com/office/drawing/2014/main" id="{379F953E-71EA-A383-F339-5CF4B8A2E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243" y="486393"/>
            <a:ext cx="5244360" cy="4329273"/>
          </a:xfrm>
          <a:prstGeom prst="rect">
            <a:avLst/>
          </a:prstGeom>
          <a:effectLst>
            <a:outerShdw blurRad="50800" dist="38100" dir="8100000" algn="tr" rotWithShape="0">
              <a:prstClr val="black">
                <a:alpha val="40000"/>
              </a:prstClr>
            </a:outerShdw>
          </a:effectLst>
        </p:spPr>
      </p:pic>
      <p:pic>
        <p:nvPicPr>
          <p:cNvPr id="12" name="Picture 11" descr="A logo with a bird and text&#10;&#10;AI-generated content may be incorrect.">
            <a:extLst>
              <a:ext uri="{FF2B5EF4-FFF2-40B4-BE49-F238E27FC236}">
                <a16:creationId xmlns:a16="http://schemas.microsoft.com/office/drawing/2014/main" id="{4D505CAB-5225-1188-74C6-91748D7CC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980" y="5103478"/>
            <a:ext cx="3892948" cy="711614"/>
          </a:xfrm>
          <a:prstGeom prst="rect">
            <a:avLst/>
          </a:prstGeom>
        </p:spPr>
      </p:pic>
      <p:pic>
        <p:nvPicPr>
          <p:cNvPr id="14" name="Picture 13" descr="A diagram of a temperature&#10;&#10;AI-generated content may be incorrect.">
            <a:extLst>
              <a:ext uri="{FF2B5EF4-FFF2-40B4-BE49-F238E27FC236}">
                <a16:creationId xmlns:a16="http://schemas.microsoft.com/office/drawing/2014/main" id="{B99501C1-F730-BBD6-100D-57F8A7D30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5602" y="486393"/>
            <a:ext cx="6087881" cy="3748030"/>
          </a:xfrm>
          <a:prstGeom prst="rect">
            <a:avLst/>
          </a:prstGeom>
        </p:spPr>
      </p:pic>
      <p:pic>
        <p:nvPicPr>
          <p:cNvPr id="16" name="Picture 15" descr="A map of the world with different colored circles&#10;&#10;AI-generated content may be incorrect.">
            <a:extLst>
              <a:ext uri="{FF2B5EF4-FFF2-40B4-BE49-F238E27FC236}">
                <a16:creationId xmlns:a16="http://schemas.microsoft.com/office/drawing/2014/main" id="{496E77D6-8437-FC43-F6EE-9FBC1CEEE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04952" y="4257725"/>
            <a:ext cx="3799778" cy="1913440"/>
          </a:xfrm>
          <a:prstGeom prst="rect">
            <a:avLst/>
          </a:prstGeom>
        </p:spPr>
      </p:pic>
    </p:spTree>
    <p:extLst>
      <p:ext uri="{BB962C8B-B14F-4D97-AF65-F5344CB8AC3E}">
        <p14:creationId xmlns:p14="http://schemas.microsoft.com/office/powerpoint/2010/main" val="248554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ocument&#10;&#10;AI-generated content may be incorrect.">
            <a:extLst>
              <a:ext uri="{FF2B5EF4-FFF2-40B4-BE49-F238E27FC236}">
                <a16:creationId xmlns:a16="http://schemas.microsoft.com/office/drawing/2014/main" id="{2A3BD60F-B086-3222-B564-8E97FAC9D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271" y="361844"/>
            <a:ext cx="5245229" cy="4353274"/>
          </a:xfrm>
          <a:prstGeom prst="rect">
            <a:avLst/>
          </a:prstGeom>
          <a:effectLst>
            <a:outerShdw blurRad="50800" dist="38100" dir="8100000" algn="tr" rotWithShape="0">
              <a:prstClr val="black">
                <a:alpha val="40000"/>
              </a:prstClr>
            </a:outerShdw>
          </a:effectLst>
        </p:spPr>
      </p:pic>
      <p:pic>
        <p:nvPicPr>
          <p:cNvPr id="4" name="Picture 3" descr="A green bird with wings&#10;&#10;Description automatically generated">
            <a:extLst>
              <a:ext uri="{FF2B5EF4-FFF2-40B4-BE49-F238E27FC236}">
                <a16:creationId xmlns:a16="http://schemas.microsoft.com/office/drawing/2014/main" id="{E6E759A0-572B-A0BB-9BE3-68361450C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41" y="4654152"/>
            <a:ext cx="1510793" cy="1510793"/>
          </a:xfrm>
          <a:prstGeom prst="rect">
            <a:avLst/>
          </a:prstGeom>
        </p:spPr>
      </p:pic>
      <p:pic>
        <p:nvPicPr>
          <p:cNvPr id="6" name="Picture 5" descr="A close up of a green leaf&#10;&#10;AI-generated content may be incorrect.">
            <a:extLst>
              <a:ext uri="{FF2B5EF4-FFF2-40B4-BE49-F238E27FC236}">
                <a16:creationId xmlns:a16="http://schemas.microsoft.com/office/drawing/2014/main" id="{A9616B00-1026-EBE1-2459-B0E9C723D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312" y="5111748"/>
            <a:ext cx="3197360" cy="656566"/>
          </a:xfrm>
          <a:prstGeom prst="rect">
            <a:avLst/>
          </a:prstGeom>
        </p:spPr>
      </p:pic>
      <p:pic>
        <p:nvPicPr>
          <p:cNvPr id="8" name="Picture 7" descr="A screenshot of a map&#10;&#10;AI-generated content may be incorrect.">
            <a:extLst>
              <a:ext uri="{FF2B5EF4-FFF2-40B4-BE49-F238E27FC236}">
                <a16:creationId xmlns:a16="http://schemas.microsoft.com/office/drawing/2014/main" id="{8019D371-C8F0-15F9-C7AC-0176EE662D92}"/>
              </a:ext>
            </a:extLst>
          </p:cNvPr>
          <p:cNvPicPr>
            <a:picLocks noChangeAspect="1"/>
          </p:cNvPicPr>
          <p:nvPr/>
        </p:nvPicPr>
        <p:blipFill>
          <a:blip r:embed="rId5">
            <a:extLst>
              <a:ext uri="{28A0092B-C50C-407E-A947-70E740481C1C}">
                <a14:useLocalDpi xmlns:a14="http://schemas.microsoft.com/office/drawing/2010/main" val="0"/>
              </a:ext>
            </a:extLst>
          </a:blip>
          <a:srcRect l="14696" r="10941" b="7481"/>
          <a:stretch/>
        </p:blipFill>
        <p:spPr>
          <a:xfrm>
            <a:off x="6096000" y="361844"/>
            <a:ext cx="5817682" cy="5498302"/>
          </a:xfrm>
          <a:prstGeom prst="rect">
            <a:avLst/>
          </a:prstGeom>
        </p:spPr>
      </p:pic>
      <p:sp>
        <p:nvSpPr>
          <p:cNvPr id="9" name="Plus Sign 8">
            <a:extLst>
              <a:ext uri="{FF2B5EF4-FFF2-40B4-BE49-F238E27FC236}">
                <a16:creationId xmlns:a16="http://schemas.microsoft.com/office/drawing/2014/main" id="{F23CA0B3-C337-BFCF-3550-E4971E2C0870}"/>
              </a:ext>
            </a:extLst>
          </p:cNvPr>
          <p:cNvSpPr/>
          <p:nvPr/>
        </p:nvSpPr>
        <p:spPr>
          <a:xfrm>
            <a:off x="1737963" y="5147605"/>
            <a:ext cx="573566" cy="58485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B2908DC-4AAD-035E-EC49-3D74A6FED093}"/>
              </a:ext>
            </a:extLst>
          </p:cNvPr>
          <p:cNvSpPr txBox="1"/>
          <p:nvPr/>
        </p:nvSpPr>
        <p:spPr>
          <a:xfrm>
            <a:off x="51341" y="6396335"/>
            <a:ext cx="8953500" cy="461665"/>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Wolf, S., Mahecha, M. D., Sabatini, F. M., Wirth, C., </a:t>
            </a:r>
            <a:r>
              <a:rPr lang="en-US" sz="1200" b="0" i="0" dirty="0" err="1">
                <a:solidFill>
                  <a:srgbClr val="222222"/>
                </a:solidFill>
                <a:effectLst/>
                <a:latin typeface="Arial" panose="020B0604020202020204" pitchFamily="34" charset="0"/>
              </a:rPr>
              <a:t>Bruelheide</a:t>
            </a:r>
            <a:r>
              <a:rPr lang="en-US" sz="1200" b="0" i="0" dirty="0">
                <a:solidFill>
                  <a:srgbClr val="222222"/>
                </a:solidFill>
                <a:effectLst/>
                <a:latin typeface="Arial" panose="020B0604020202020204" pitchFamily="34" charset="0"/>
              </a:rPr>
              <a:t>, H., </a:t>
            </a:r>
            <a:r>
              <a:rPr lang="en-US" sz="1200" b="0" i="0" dirty="0" err="1">
                <a:solidFill>
                  <a:srgbClr val="222222"/>
                </a:solidFill>
                <a:effectLst/>
                <a:latin typeface="Arial" panose="020B0604020202020204" pitchFamily="34" charset="0"/>
              </a:rPr>
              <a:t>Kattge</a:t>
            </a:r>
            <a:r>
              <a:rPr lang="en-US" sz="1200" b="0" i="0" dirty="0">
                <a:solidFill>
                  <a:srgbClr val="222222"/>
                </a:solidFill>
                <a:effectLst/>
                <a:latin typeface="Arial" panose="020B0604020202020204" pitchFamily="34" charset="0"/>
              </a:rPr>
              <a:t>, J., ... &amp; </a:t>
            </a:r>
            <a:r>
              <a:rPr lang="en-US" sz="1200" b="0" i="0" dirty="0" err="1">
                <a:solidFill>
                  <a:srgbClr val="222222"/>
                </a:solidFill>
                <a:effectLst/>
                <a:latin typeface="Arial" panose="020B0604020202020204" pitchFamily="34" charset="0"/>
              </a:rPr>
              <a:t>Kattenborn</a:t>
            </a:r>
            <a:r>
              <a:rPr lang="en-US" sz="1200" b="0" i="0" dirty="0">
                <a:solidFill>
                  <a:srgbClr val="222222"/>
                </a:solidFill>
                <a:effectLst/>
                <a:latin typeface="Arial" panose="020B0604020202020204" pitchFamily="34" charset="0"/>
              </a:rPr>
              <a:t>, T. (2022). Citizen science plant observations encode global trait patterns. </a:t>
            </a:r>
            <a:r>
              <a:rPr lang="en-US" sz="1200" b="0" i="1" dirty="0">
                <a:solidFill>
                  <a:srgbClr val="222222"/>
                </a:solidFill>
                <a:effectLst/>
                <a:latin typeface="Arial" panose="020B0604020202020204" pitchFamily="34" charset="0"/>
              </a:rPr>
              <a:t>Nature ecology &amp; evolution</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6</a:t>
            </a:r>
            <a:r>
              <a:rPr lang="en-US" sz="1200" b="0" i="0" dirty="0">
                <a:solidFill>
                  <a:srgbClr val="222222"/>
                </a:solidFill>
                <a:effectLst/>
                <a:latin typeface="Arial" panose="020B0604020202020204" pitchFamily="34" charset="0"/>
              </a:rPr>
              <a:t>(12), 1850-1859.</a:t>
            </a:r>
            <a:endParaRPr lang="en-US" sz="1200" dirty="0"/>
          </a:p>
        </p:txBody>
      </p:sp>
    </p:spTree>
    <p:extLst>
      <p:ext uri="{BB962C8B-B14F-4D97-AF65-F5344CB8AC3E}">
        <p14:creationId xmlns:p14="http://schemas.microsoft.com/office/powerpoint/2010/main" val="3000246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9.4|19.9"/>
</p:tagLst>
</file>

<file path=ppt/tags/tag2.xml><?xml version="1.0" encoding="utf-8"?>
<p:tagLst xmlns:a="http://schemas.openxmlformats.org/drawingml/2006/main" xmlns:r="http://schemas.openxmlformats.org/officeDocument/2006/relationships" xmlns:p="http://schemas.openxmlformats.org/presentationml/2006/main">
  <p:tag name="TIMING" val="|16.4|0.6"/>
</p:tagLst>
</file>

<file path=ppt/tags/tag3.xml><?xml version="1.0" encoding="utf-8"?>
<p:tagLst xmlns:a="http://schemas.openxmlformats.org/drawingml/2006/main" xmlns:r="http://schemas.openxmlformats.org/officeDocument/2006/relationships" xmlns:p="http://schemas.openxmlformats.org/presentationml/2006/main">
  <p:tag name="TIMING" val="|13.3|6.7"/>
</p:tagLst>
</file>

<file path=ppt/theme/theme1.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1787</TotalTime>
  <Words>981</Words>
  <Application>Microsoft Office PowerPoint</Application>
  <PresentationFormat>Widescreen</PresentationFormat>
  <Paragraphs>98</Paragraphs>
  <Slides>28</Slides>
  <Notes>12</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Retrospect</vt:lpstr>
      <vt:lpstr>A comprehensive literature review on the use of iNaturalist data in scientific research</vt:lpstr>
      <vt:lpstr>What is iNaturalist?</vt:lpstr>
      <vt:lpstr>PowerPoint Presentation</vt:lpstr>
      <vt:lpstr>PowerPoint Presentation</vt:lpstr>
      <vt:lpstr>How are researchers using this data?</vt:lpstr>
      <vt:lpstr>PowerPoint Presentation</vt:lpstr>
      <vt:lpstr>PowerPoint Presentation</vt:lpstr>
      <vt:lpstr>PowerPoint Presentation</vt:lpstr>
      <vt:lpstr>PowerPoint Presentation</vt:lpstr>
      <vt:lpstr>PowerPoint Presentation</vt:lpstr>
      <vt:lpstr>Quantitative look at iNaturalist data usage</vt:lpstr>
      <vt:lpstr>PowerPoint Presentation</vt:lpstr>
      <vt:lpstr>PowerPoint Presentation</vt:lpstr>
      <vt:lpstr>Methods: Article Tagging Fields</vt:lpstr>
      <vt:lpstr>PowerPoint Presentation</vt:lpstr>
      <vt:lpstr>We found that only 10.3% of articles overlapped between the iNaturalist literature search method and GBIF method. </vt:lpstr>
      <vt:lpstr>PowerPoint Presentation</vt:lpstr>
      <vt:lpstr>Results: iNaturalist data is used in scientific research from 128 countries</vt:lpstr>
      <vt:lpstr>Results: 638 taxonomic families from the iNaturalist literature search</vt:lpstr>
      <vt:lpstr>51.5% of articles were focused on three or fewer species</vt:lpstr>
      <vt:lpstr>Results: Paper Topics</vt:lpstr>
      <vt:lpstr>Results: Analyses conducted, data type, and data role</vt:lpstr>
      <vt:lpstr>Results: Imagery trends over time</vt:lpstr>
      <vt:lpstr>Discussion: Rapid growth of iNaturalist in the literature</vt:lpstr>
      <vt:lpstr>Discussion: iNaturalist Users Take-Away</vt:lpstr>
      <vt:lpstr>Discussion: Researcher Take-Away</vt:lpstr>
      <vt:lpstr>Conclusion: iNaturalist Accelerates Biodiversity Research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Mason,Brittany Marie</dc:creator>
  <cp:lastModifiedBy>Mason,Brittany Marie</cp:lastModifiedBy>
  <cp:revision>14</cp:revision>
  <dcterms:created xsi:type="dcterms:W3CDTF">2024-11-13T19:27:39Z</dcterms:created>
  <dcterms:modified xsi:type="dcterms:W3CDTF">2025-08-20T17:50:13Z</dcterms:modified>
</cp:coreProperties>
</file>